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6" r:id="rId2"/>
    <p:sldId id="257" r:id="rId3"/>
    <p:sldId id="261" r:id="rId4"/>
    <p:sldId id="262" r:id="rId5"/>
    <p:sldId id="263" r:id="rId6"/>
    <p:sldId id="267" r:id="rId7"/>
    <p:sldId id="264" r:id="rId8"/>
    <p:sldId id="265" r:id="rId9"/>
    <p:sldId id="266" r:id="rId10"/>
    <p:sldId id="270" r:id="rId11"/>
    <p:sldId id="272" r:id="rId12"/>
    <p:sldId id="271" r:id="rId13"/>
    <p:sldId id="274" r:id="rId14"/>
    <p:sldId id="273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3" r:id="rId23"/>
    <p:sldId id="282" r:id="rId24"/>
    <p:sldId id="284" r:id="rId25"/>
    <p:sldId id="285" r:id="rId26"/>
    <p:sldId id="286" r:id="rId27"/>
    <p:sldId id="287" r:id="rId28"/>
    <p:sldId id="288" r:id="rId29"/>
    <p:sldId id="289" r:id="rId30"/>
    <p:sldId id="291" r:id="rId31"/>
    <p:sldId id="292" r:id="rId32"/>
    <p:sldId id="290" r:id="rId33"/>
    <p:sldId id="293" r:id="rId34"/>
    <p:sldId id="295" r:id="rId35"/>
    <p:sldId id="294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268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E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91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0AF768-859B-46D2-A7A2-A51F8BEF2A2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3EA4F134-2F24-4D02-95F9-256C97AA85A5}">
      <dgm:prSet custT="1"/>
      <dgm:spPr>
        <a:xfrm>
          <a:off x="0" y="41369"/>
          <a:ext cx="3730751" cy="834228"/>
        </a:xfrm>
        <a:gradFill rotWithShape="0">
          <a:gsLst>
            <a:gs pos="85000">
              <a:srgbClr val="5DD8F2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Straight forward, effective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AC43361E-259A-4ED5-A5FF-C28EF567B8F2}" type="parTrans" cxnId="{22ED5EB9-C51A-44C5-88CE-F8A085FC09DF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F4DE6AF5-C978-4F3F-AE02-C29279EE54A8}" type="sibTrans" cxnId="{22ED5EB9-C51A-44C5-88CE-F8A085FC09DF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60DEF0CD-D30C-4FCC-AB9F-60ECAFE79291}">
      <dgm:prSet custT="1"/>
      <dgm:spPr>
        <a:xfrm>
          <a:off x="0" y="936077"/>
          <a:ext cx="3730751" cy="834228"/>
        </a:xfrm>
        <a:gradFill rotWithShape="0">
          <a:gsLst>
            <a:gs pos="85000">
              <a:srgbClr val="5DD8F2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Up to 128 characters per text segment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150EC83F-C2DE-4135-B4BA-85ED1CFEC145}" type="parTrans" cxnId="{2BC0A8FA-1142-435C-9021-6568FD0A5E4A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E03579E3-B637-4294-8834-D4D1075DF4EF}" type="sibTrans" cxnId="{2BC0A8FA-1142-435C-9021-6568FD0A5E4A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B0D9FA11-00C7-4706-87A5-7324BC6C5608}">
      <dgm:prSet custT="1"/>
      <dgm:spPr>
        <a:xfrm>
          <a:off x="0" y="1830785"/>
          <a:ext cx="3730751" cy="834228"/>
        </a:xfrm>
        <a:gradFill rotWithShape="0">
          <a:gsLst>
            <a:gs pos="85000">
              <a:srgbClr val="5DD8F2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All DAB+ receivers have DLS text display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83C0D5E8-CC75-4603-9849-66F5456B62B1}" type="parTrans" cxnId="{D97EEFB7-4062-4141-A50C-5DD1E4BE425A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19A14429-7254-4D93-965C-C8D74968919F}" type="sibTrans" cxnId="{D97EEFB7-4062-4141-A50C-5DD1E4BE425A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653B558A-E74A-49E8-A24C-4DCE4AC88F68}">
      <dgm:prSet custT="1"/>
      <dgm:spPr>
        <a:xfrm>
          <a:off x="0" y="2725494"/>
          <a:ext cx="3730751" cy="834228"/>
        </a:xfrm>
        <a:gradFill rotWithShape="0">
          <a:gsLst>
            <a:gs pos="85000">
              <a:srgbClr val="5DD8F2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Good receivers block text display or appropriate scrolling speed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B31195DA-A53A-4B18-8A28-DFC36D7FF1DE}" type="parTrans" cxnId="{D22757F1-1D5B-486B-AC3A-98E032C528CB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FBDC9660-46E5-43AF-933B-02DF8CD9FEF5}" type="sibTrans" cxnId="{D22757F1-1D5B-486B-AC3A-98E032C528CB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27435B18-4769-4676-8BF4-3E7D7F2C8E61}" type="pres">
      <dgm:prSet presAssocID="{7D0AF768-859B-46D2-A7A2-A51F8BEF2A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1630F6CB-DED2-45A1-BB5E-10FAE9586916}" type="pres">
      <dgm:prSet presAssocID="{3EA4F134-2F24-4D02-95F9-256C97AA85A5}" presName="parentText" presStyleLbl="node1" presStyleIdx="0" presStyleCnt="4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907EAF80-5F64-4806-8102-08EC1BDAB55A}" type="pres">
      <dgm:prSet presAssocID="{F4DE6AF5-C978-4F3F-AE02-C29279EE54A8}" presName="spacer" presStyleCnt="0"/>
      <dgm:spPr/>
    </dgm:pt>
    <dgm:pt modelId="{DA86F974-5E34-4F8C-9B70-E62985695B0E}" type="pres">
      <dgm:prSet presAssocID="{60DEF0CD-D30C-4FCC-AB9F-60ECAFE79291}" presName="parentText" presStyleLbl="node1" presStyleIdx="1" presStyleCnt="4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599C78C8-C597-40F6-A4B5-2FF96851E972}" type="pres">
      <dgm:prSet presAssocID="{E03579E3-B637-4294-8834-D4D1075DF4EF}" presName="spacer" presStyleCnt="0"/>
      <dgm:spPr/>
    </dgm:pt>
    <dgm:pt modelId="{877F4D16-C3C7-4A3B-98A9-C34BEF929015}" type="pres">
      <dgm:prSet presAssocID="{B0D9FA11-00C7-4706-87A5-7324BC6C5608}" presName="parentText" presStyleLbl="node1" presStyleIdx="2" presStyleCnt="4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A6266BAA-D21F-4636-9022-A2AF9B7F1DD3}" type="pres">
      <dgm:prSet presAssocID="{19A14429-7254-4D93-965C-C8D74968919F}" presName="spacer" presStyleCnt="0"/>
      <dgm:spPr/>
    </dgm:pt>
    <dgm:pt modelId="{868B3AE4-26AA-4448-8416-9BAFB04B57BB}" type="pres">
      <dgm:prSet presAssocID="{653B558A-E74A-49E8-A24C-4DCE4AC88F68}" presName="parentText" presStyleLbl="node1" presStyleIdx="3" presStyleCnt="4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</dgm:ptLst>
  <dgm:cxnLst>
    <dgm:cxn modelId="{20D70B16-7299-45E7-90B5-879A4839991B}" type="presOf" srcId="{60DEF0CD-D30C-4FCC-AB9F-60ECAFE79291}" destId="{DA86F974-5E34-4F8C-9B70-E62985695B0E}" srcOrd="0" destOrd="0" presId="urn:microsoft.com/office/officeart/2005/8/layout/vList2"/>
    <dgm:cxn modelId="{D22757F1-1D5B-486B-AC3A-98E032C528CB}" srcId="{7D0AF768-859B-46D2-A7A2-A51F8BEF2A2C}" destId="{653B558A-E74A-49E8-A24C-4DCE4AC88F68}" srcOrd="3" destOrd="0" parTransId="{B31195DA-A53A-4B18-8A28-DFC36D7FF1DE}" sibTransId="{FBDC9660-46E5-43AF-933B-02DF8CD9FEF5}"/>
    <dgm:cxn modelId="{D97EEFB7-4062-4141-A50C-5DD1E4BE425A}" srcId="{7D0AF768-859B-46D2-A7A2-A51F8BEF2A2C}" destId="{B0D9FA11-00C7-4706-87A5-7324BC6C5608}" srcOrd="2" destOrd="0" parTransId="{83C0D5E8-CC75-4603-9849-66F5456B62B1}" sibTransId="{19A14429-7254-4D93-965C-C8D74968919F}"/>
    <dgm:cxn modelId="{D6576E91-CDB4-4175-9005-4D194796D1CB}" type="presOf" srcId="{B0D9FA11-00C7-4706-87A5-7324BC6C5608}" destId="{877F4D16-C3C7-4A3B-98A9-C34BEF929015}" srcOrd="0" destOrd="0" presId="urn:microsoft.com/office/officeart/2005/8/layout/vList2"/>
    <dgm:cxn modelId="{22ED5EB9-C51A-44C5-88CE-F8A085FC09DF}" srcId="{7D0AF768-859B-46D2-A7A2-A51F8BEF2A2C}" destId="{3EA4F134-2F24-4D02-95F9-256C97AA85A5}" srcOrd="0" destOrd="0" parTransId="{AC43361E-259A-4ED5-A5FF-C28EF567B8F2}" sibTransId="{F4DE6AF5-C978-4F3F-AE02-C29279EE54A8}"/>
    <dgm:cxn modelId="{6D0019E0-9CCA-4283-AA51-B292F8B32422}" type="presOf" srcId="{7D0AF768-859B-46D2-A7A2-A51F8BEF2A2C}" destId="{27435B18-4769-4676-8BF4-3E7D7F2C8E61}" srcOrd="0" destOrd="0" presId="urn:microsoft.com/office/officeart/2005/8/layout/vList2"/>
    <dgm:cxn modelId="{0B668AA3-3998-4C77-A362-407301804501}" type="presOf" srcId="{3EA4F134-2F24-4D02-95F9-256C97AA85A5}" destId="{1630F6CB-DED2-45A1-BB5E-10FAE9586916}" srcOrd="0" destOrd="0" presId="urn:microsoft.com/office/officeart/2005/8/layout/vList2"/>
    <dgm:cxn modelId="{2BC0A8FA-1142-435C-9021-6568FD0A5E4A}" srcId="{7D0AF768-859B-46D2-A7A2-A51F8BEF2A2C}" destId="{60DEF0CD-D30C-4FCC-AB9F-60ECAFE79291}" srcOrd="1" destOrd="0" parTransId="{150EC83F-C2DE-4135-B4BA-85ED1CFEC145}" sibTransId="{E03579E3-B637-4294-8834-D4D1075DF4EF}"/>
    <dgm:cxn modelId="{38322816-A0C5-4970-847B-247527E81463}" type="presOf" srcId="{653B558A-E74A-49E8-A24C-4DCE4AC88F68}" destId="{868B3AE4-26AA-4448-8416-9BAFB04B57BB}" srcOrd="0" destOrd="0" presId="urn:microsoft.com/office/officeart/2005/8/layout/vList2"/>
    <dgm:cxn modelId="{3A6E1750-1272-4BA1-A114-89A9B405C67B}" type="presParOf" srcId="{27435B18-4769-4676-8BF4-3E7D7F2C8E61}" destId="{1630F6CB-DED2-45A1-BB5E-10FAE9586916}" srcOrd="0" destOrd="0" presId="urn:microsoft.com/office/officeart/2005/8/layout/vList2"/>
    <dgm:cxn modelId="{D2491A3C-0750-4A83-A949-1347DB4BAB2F}" type="presParOf" srcId="{27435B18-4769-4676-8BF4-3E7D7F2C8E61}" destId="{907EAF80-5F64-4806-8102-08EC1BDAB55A}" srcOrd="1" destOrd="0" presId="urn:microsoft.com/office/officeart/2005/8/layout/vList2"/>
    <dgm:cxn modelId="{B5117988-96D8-4523-ABD0-5A4F7260EF8E}" type="presParOf" srcId="{27435B18-4769-4676-8BF4-3E7D7F2C8E61}" destId="{DA86F974-5E34-4F8C-9B70-E62985695B0E}" srcOrd="2" destOrd="0" presId="urn:microsoft.com/office/officeart/2005/8/layout/vList2"/>
    <dgm:cxn modelId="{2A7E03E9-5227-4DD1-AE7C-2799DB5BC893}" type="presParOf" srcId="{27435B18-4769-4676-8BF4-3E7D7F2C8E61}" destId="{599C78C8-C597-40F6-A4B5-2FF96851E972}" srcOrd="3" destOrd="0" presId="urn:microsoft.com/office/officeart/2005/8/layout/vList2"/>
    <dgm:cxn modelId="{5121F2F2-5536-4192-9B15-BD1FE62B9D4C}" type="presParOf" srcId="{27435B18-4769-4676-8BF4-3E7D7F2C8E61}" destId="{877F4D16-C3C7-4A3B-98A9-C34BEF929015}" srcOrd="4" destOrd="0" presId="urn:microsoft.com/office/officeart/2005/8/layout/vList2"/>
    <dgm:cxn modelId="{E7AEBEE9-4A15-4491-BC66-7A2F1246F585}" type="presParOf" srcId="{27435B18-4769-4676-8BF4-3E7D7F2C8E61}" destId="{A6266BAA-D21F-4636-9022-A2AF9B7F1DD3}" srcOrd="5" destOrd="0" presId="urn:microsoft.com/office/officeart/2005/8/layout/vList2"/>
    <dgm:cxn modelId="{0F686F88-4595-409A-9468-6E8035BA1996}" type="presParOf" srcId="{27435B18-4769-4676-8BF4-3E7D7F2C8E61}" destId="{868B3AE4-26AA-4448-8416-9BAFB04B57B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6AA362-D0BF-4437-98C3-61F30CF79CB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DD038D7E-C79F-4EB1-B635-FF214A6AC30E}">
      <dgm:prSet custT="1"/>
      <dgm:spPr>
        <a:xfrm>
          <a:off x="0" y="421"/>
          <a:ext cx="4111751" cy="717959"/>
        </a:xfr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Further strengthens the audio message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B03152D7-F114-48AB-AAB3-E338CE34C9DE}" type="parTrans" cxnId="{9E985228-31A1-438D-AAC8-BB3B3A7BBE76}">
      <dgm:prSet/>
      <dgm:spPr/>
      <dgm:t>
        <a:bodyPr/>
        <a:lstStyle/>
        <a:p>
          <a:endParaRPr lang="en-AU" sz="1800"/>
        </a:p>
      </dgm:t>
    </dgm:pt>
    <dgm:pt modelId="{57098472-B1EA-4A9D-9C7D-41C5A3EE3B7D}" type="sibTrans" cxnId="{9E985228-31A1-438D-AAC8-BB3B3A7BBE76}">
      <dgm:prSet/>
      <dgm:spPr/>
      <dgm:t>
        <a:bodyPr/>
        <a:lstStyle/>
        <a:p>
          <a:endParaRPr lang="en-AU" sz="1800"/>
        </a:p>
      </dgm:t>
    </dgm:pt>
    <dgm:pt modelId="{4FB8F6A1-5B4E-4764-8C05-BFF2636B25A6}">
      <dgm:prSet custT="1"/>
      <dgm:spPr>
        <a:xfrm>
          <a:off x="0" y="755820"/>
          <a:ext cx="4111751" cy="717959"/>
        </a:xfr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Standalone advertising during song items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4D52DD87-724A-4763-AB4E-C14F8B41A2FF}" type="parTrans" cxnId="{9863455C-B61B-4575-B456-92A37FA20961}">
      <dgm:prSet/>
      <dgm:spPr/>
      <dgm:t>
        <a:bodyPr/>
        <a:lstStyle/>
        <a:p>
          <a:endParaRPr lang="en-AU" sz="1800"/>
        </a:p>
      </dgm:t>
    </dgm:pt>
    <dgm:pt modelId="{B7092A40-411B-42A1-B0A2-ACF87CA1FBCB}" type="sibTrans" cxnId="{9863455C-B61B-4575-B456-92A37FA20961}">
      <dgm:prSet/>
      <dgm:spPr/>
      <dgm:t>
        <a:bodyPr/>
        <a:lstStyle/>
        <a:p>
          <a:endParaRPr lang="en-AU" sz="1800"/>
        </a:p>
      </dgm:t>
    </dgm:pt>
    <dgm:pt modelId="{F2B78F73-A1BC-4835-8218-229C0D864DCE}">
      <dgm:prSet custT="1"/>
      <dgm:spPr>
        <a:xfrm>
          <a:off x="0" y="1511220"/>
          <a:ext cx="4111751" cy="717959"/>
        </a:xfr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Promotion of station activities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5132766B-0B9F-4EE3-87D6-BBC5FC99E7FB}" type="parTrans" cxnId="{9327F106-BF15-4DE2-93A6-827B0E83DD71}">
      <dgm:prSet/>
      <dgm:spPr/>
      <dgm:t>
        <a:bodyPr/>
        <a:lstStyle/>
        <a:p>
          <a:endParaRPr lang="en-AU" sz="1800"/>
        </a:p>
      </dgm:t>
    </dgm:pt>
    <dgm:pt modelId="{0FF5A6B1-A2BB-4625-A1C5-196AFEB261F7}" type="sibTrans" cxnId="{9327F106-BF15-4DE2-93A6-827B0E83DD71}">
      <dgm:prSet/>
      <dgm:spPr/>
      <dgm:t>
        <a:bodyPr/>
        <a:lstStyle/>
        <a:p>
          <a:endParaRPr lang="en-AU" sz="1800"/>
        </a:p>
      </dgm:t>
    </dgm:pt>
    <dgm:pt modelId="{9C04786E-10CB-46F5-83FE-42909D6EF630}">
      <dgm:prSet custT="1"/>
      <dgm:spPr>
        <a:xfrm>
          <a:off x="0" y="2266620"/>
          <a:ext cx="4111751" cy="717959"/>
        </a:xfr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Traffic and weather reports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DB992A24-A13C-43F2-81CD-F45453703726}" type="parTrans" cxnId="{66D7A27F-FDE4-41A2-A336-4F20ECD21B18}">
      <dgm:prSet/>
      <dgm:spPr/>
      <dgm:t>
        <a:bodyPr/>
        <a:lstStyle/>
        <a:p>
          <a:endParaRPr lang="en-AU" sz="1800"/>
        </a:p>
      </dgm:t>
    </dgm:pt>
    <dgm:pt modelId="{B007C9A0-75F2-4C14-A28D-6782DD265DE7}" type="sibTrans" cxnId="{66D7A27F-FDE4-41A2-A336-4F20ECD21B18}">
      <dgm:prSet/>
      <dgm:spPr/>
      <dgm:t>
        <a:bodyPr/>
        <a:lstStyle/>
        <a:p>
          <a:endParaRPr lang="en-AU" sz="1800"/>
        </a:p>
      </dgm:t>
    </dgm:pt>
    <dgm:pt modelId="{230F581D-515E-4946-9D28-161904AC3E09}">
      <dgm:prSet custT="1"/>
      <dgm:spPr>
        <a:xfrm>
          <a:off x="0" y="3777419"/>
          <a:ext cx="4111751" cy="717959"/>
        </a:xfr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Local news, happenings, community events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E10FC5C5-5AEC-40E3-8C9C-30E994C22014}" type="parTrans" cxnId="{67A593C7-B280-4121-8BC1-E06FD9B1637B}">
      <dgm:prSet/>
      <dgm:spPr/>
      <dgm:t>
        <a:bodyPr/>
        <a:lstStyle/>
        <a:p>
          <a:endParaRPr lang="en-AU" sz="1800"/>
        </a:p>
      </dgm:t>
    </dgm:pt>
    <dgm:pt modelId="{359D2CE1-D039-4179-A0EC-038A40AF48AD}" type="sibTrans" cxnId="{67A593C7-B280-4121-8BC1-E06FD9B1637B}">
      <dgm:prSet/>
      <dgm:spPr/>
      <dgm:t>
        <a:bodyPr/>
        <a:lstStyle/>
        <a:p>
          <a:endParaRPr lang="en-AU" sz="1800"/>
        </a:p>
      </dgm:t>
    </dgm:pt>
    <dgm:pt modelId="{98BFF5BD-8E45-4718-81B6-B7D2EBF91D20}">
      <dgm:prSet custT="1"/>
      <dgm:spPr>
        <a:xfrm>
          <a:off x="0" y="3022019"/>
          <a:ext cx="4111751" cy="717959"/>
        </a:xfr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Sports results and stock market information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25ABCBE6-CE07-42F5-B70F-ACA1C077BF4D}" type="parTrans" cxnId="{9748846F-EA59-4B72-8998-4C852A57D174}">
      <dgm:prSet/>
      <dgm:spPr/>
      <dgm:t>
        <a:bodyPr/>
        <a:lstStyle/>
        <a:p>
          <a:endParaRPr lang="en-AU" sz="1800"/>
        </a:p>
      </dgm:t>
    </dgm:pt>
    <dgm:pt modelId="{15F61285-E480-4B90-916F-E1AED091B1FF}" type="sibTrans" cxnId="{9748846F-EA59-4B72-8998-4C852A57D174}">
      <dgm:prSet/>
      <dgm:spPr/>
      <dgm:t>
        <a:bodyPr/>
        <a:lstStyle/>
        <a:p>
          <a:endParaRPr lang="en-AU" sz="1800"/>
        </a:p>
      </dgm:t>
    </dgm:pt>
    <dgm:pt modelId="{35FF815B-53BC-4762-AB7C-DCA48D1D98A7}" type="pres">
      <dgm:prSet presAssocID="{BE6AA362-D0BF-4437-98C3-61F30CF79CB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53418FB2-DA91-4BC7-8462-A790082244AE}" type="pres">
      <dgm:prSet presAssocID="{DD038D7E-C79F-4EB1-B635-FF214A6AC30E}" presName="parentText" presStyleLbl="node1" presStyleIdx="0" presStyleCnt="6" custLinFactY="-3447" custLinFactNeighborY="-100000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555C4C51-6C27-4133-9569-2223999B4E34}" type="pres">
      <dgm:prSet presAssocID="{57098472-B1EA-4A9D-9C7D-41C5A3EE3B7D}" presName="spacer" presStyleCnt="0"/>
      <dgm:spPr/>
    </dgm:pt>
    <dgm:pt modelId="{8C7E82AF-FBA1-439A-BAD6-97729CAF286B}" type="pres">
      <dgm:prSet presAssocID="{4FB8F6A1-5B4E-4764-8C05-BFF2636B25A6}" presName="parentText" presStyleLbl="node1" presStyleIdx="1" presStyleCnt="6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6FB82BB0-F3EB-4D82-8A61-2B917E7CFDF4}" type="pres">
      <dgm:prSet presAssocID="{B7092A40-411B-42A1-B0A2-ACF87CA1FBCB}" presName="spacer" presStyleCnt="0"/>
      <dgm:spPr/>
    </dgm:pt>
    <dgm:pt modelId="{46CBD6EA-296F-4617-9AD8-F4E6717B76F0}" type="pres">
      <dgm:prSet presAssocID="{F2B78F73-A1BC-4835-8218-229C0D864DCE}" presName="parentText" presStyleLbl="node1" presStyleIdx="2" presStyleCnt="6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CD743B58-3154-49A4-9E89-C47CA7F2EC7A}" type="pres">
      <dgm:prSet presAssocID="{0FF5A6B1-A2BB-4625-A1C5-196AFEB261F7}" presName="spacer" presStyleCnt="0"/>
      <dgm:spPr/>
    </dgm:pt>
    <dgm:pt modelId="{9A4782D3-3F62-44F9-9E26-C92DC4611AC9}" type="pres">
      <dgm:prSet presAssocID="{9C04786E-10CB-46F5-83FE-42909D6EF630}" presName="parentText" presStyleLbl="node1" presStyleIdx="3" presStyleCnt="6" custLinFactY="-3447" custLinFactNeighborY="-100000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579B7E59-90CD-492F-8986-636C2B7B76A4}" type="pres">
      <dgm:prSet presAssocID="{B007C9A0-75F2-4C14-A28D-6782DD265DE7}" presName="spacer" presStyleCnt="0"/>
      <dgm:spPr/>
    </dgm:pt>
    <dgm:pt modelId="{33FC1D0E-B47E-421B-BB54-3262C2A9A0F7}" type="pres">
      <dgm:prSet presAssocID="{98BFF5BD-8E45-4718-81B6-B7D2EBF91D20}" presName="parentText" presStyleLbl="node1" presStyleIdx="4" presStyleCnt="6" custLinFactY="-3447" custLinFactNeighborY="-100000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CAE78814-7818-40C9-9D29-53610C6A4078}" type="pres">
      <dgm:prSet presAssocID="{15F61285-E480-4B90-916F-E1AED091B1FF}" presName="spacer" presStyleCnt="0"/>
      <dgm:spPr/>
    </dgm:pt>
    <dgm:pt modelId="{D6F9B087-1A1B-4FAC-97C9-DB298A7D384C}" type="pres">
      <dgm:prSet presAssocID="{230F581D-515E-4946-9D28-161904AC3E09}" presName="parentText" presStyleLbl="node1" presStyleIdx="5" presStyleCnt="6" custLinFactY="-3447" custLinFactNeighborY="-100000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</dgm:ptLst>
  <dgm:cxnLst>
    <dgm:cxn modelId="{42085E53-CD58-4083-835D-7B2EEBD52E5F}" type="presOf" srcId="{4FB8F6A1-5B4E-4764-8C05-BFF2636B25A6}" destId="{8C7E82AF-FBA1-439A-BAD6-97729CAF286B}" srcOrd="0" destOrd="0" presId="urn:microsoft.com/office/officeart/2005/8/layout/vList2"/>
    <dgm:cxn modelId="{2F443E8F-9954-46C1-9B51-086CA4D7E5A8}" type="presOf" srcId="{DD038D7E-C79F-4EB1-B635-FF214A6AC30E}" destId="{53418FB2-DA91-4BC7-8462-A790082244AE}" srcOrd="0" destOrd="0" presId="urn:microsoft.com/office/officeart/2005/8/layout/vList2"/>
    <dgm:cxn modelId="{9748846F-EA59-4B72-8998-4C852A57D174}" srcId="{BE6AA362-D0BF-4437-98C3-61F30CF79CB5}" destId="{98BFF5BD-8E45-4718-81B6-B7D2EBF91D20}" srcOrd="4" destOrd="0" parTransId="{25ABCBE6-CE07-42F5-B70F-ACA1C077BF4D}" sibTransId="{15F61285-E480-4B90-916F-E1AED091B1FF}"/>
    <dgm:cxn modelId="{9327F106-BF15-4DE2-93A6-827B0E83DD71}" srcId="{BE6AA362-D0BF-4437-98C3-61F30CF79CB5}" destId="{F2B78F73-A1BC-4835-8218-229C0D864DCE}" srcOrd="2" destOrd="0" parTransId="{5132766B-0B9F-4EE3-87D6-BBC5FC99E7FB}" sibTransId="{0FF5A6B1-A2BB-4625-A1C5-196AFEB261F7}"/>
    <dgm:cxn modelId="{66D7A27F-FDE4-41A2-A336-4F20ECD21B18}" srcId="{BE6AA362-D0BF-4437-98C3-61F30CF79CB5}" destId="{9C04786E-10CB-46F5-83FE-42909D6EF630}" srcOrd="3" destOrd="0" parTransId="{DB992A24-A13C-43F2-81CD-F45453703726}" sibTransId="{B007C9A0-75F2-4C14-A28D-6782DD265DE7}"/>
    <dgm:cxn modelId="{9EBD19EA-E92C-4032-8302-C80369B67679}" type="presOf" srcId="{230F581D-515E-4946-9D28-161904AC3E09}" destId="{D6F9B087-1A1B-4FAC-97C9-DB298A7D384C}" srcOrd="0" destOrd="0" presId="urn:microsoft.com/office/officeart/2005/8/layout/vList2"/>
    <dgm:cxn modelId="{7DED4E3D-16FE-4CEA-9347-F9F6CFD83E09}" type="presOf" srcId="{98BFF5BD-8E45-4718-81B6-B7D2EBF91D20}" destId="{33FC1D0E-B47E-421B-BB54-3262C2A9A0F7}" srcOrd="0" destOrd="0" presId="urn:microsoft.com/office/officeart/2005/8/layout/vList2"/>
    <dgm:cxn modelId="{9E985228-31A1-438D-AAC8-BB3B3A7BBE76}" srcId="{BE6AA362-D0BF-4437-98C3-61F30CF79CB5}" destId="{DD038D7E-C79F-4EB1-B635-FF214A6AC30E}" srcOrd="0" destOrd="0" parTransId="{B03152D7-F114-48AB-AAB3-E338CE34C9DE}" sibTransId="{57098472-B1EA-4A9D-9C7D-41C5A3EE3B7D}"/>
    <dgm:cxn modelId="{929E535E-058E-4E1F-B4C9-9ECF15213C12}" type="presOf" srcId="{9C04786E-10CB-46F5-83FE-42909D6EF630}" destId="{9A4782D3-3F62-44F9-9E26-C92DC4611AC9}" srcOrd="0" destOrd="0" presId="urn:microsoft.com/office/officeart/2005/8/layout/vList2"/>
    <dgm:cxn modelId="{9863455C-B61B-4575-B456-92A37FA20961}" srcId="{BE6AA362-D0BF-4437-98C3-61F30CF79CB5}" destId="{4FB8F6A1-5B4E-4764-8C05-BFF2636B25A6}" srcOrd="1" destOrd="0" parTransId="{4D52DD87-724A-4763-AB4E-C14F8B41A2FF}" sibTransId="{B7092A40-411B-42A1-B0A2-ACF87CA1FBCB}"/>
    <dgm:cxn modelId="{7C6CFCF4-2D05-42A3-BFD0-357911A4C987}" type="presOf" srcId="{F2B78F73-A1BC-4835-8218-229C0D864DCE}" destId="{46CBD6EA-296F-4617-9AD8-F4E6717B76F0}" srcOrd="0" destOrd="0" presId="urn:microsoft.com/office/officeart/2005/8/layout/vList2"/>
    <dgm:cxn modelId="{F2F4F9FC-DF7C-4203-B595-B83129A0C11A}" type="presOf" srcId="{BE6AA362-D0BF-4437-98C3-61F30CF79CB5}" destId="{35FF815B-53BC-4762-AB7C-DCA48D1D98A7}" srcOrd="0" destOrd="0" presId="urn:microsoft.com/office/officeart/2005/8/layout/vList2"/>
    <dgm:cxn modelId="{67A593C7-B280-4121-8BC1-E06FD9B1637B}" srcId="{BE6AA362-D0BF-4437-98C3-61F30CF79CB5}" destId="{230F581D-515E-4946-9D28-161904AC3E09}" srcOrd="5" destOrd="0" parTransId="{E10FC5C5-5AEC-40E3-8C9C-30E994C22014}" sibTransId="{359D2CE1-D039-4179-A0EC-038A40AF48AD}"/>
    <dgm:cxn modelId="{988F1B8C-D5DF-4A7A-9899-F2A5FBACAC26}" type="presParOf" srcId="{35FF815B-53BC-4762-AB7C-DCA48D1D98A7}" destId="{53418FB2-DA91-4BC7-8462-A790082244AE}" srcOrd="0" destOrd="0" presId="urn:microsoft.com/office/officeart/2005/8/layout/vList2"/>
    <dgm:cxn modelId="{39CE26D7-4C38-415F-8286-9291C6BC4AF4}" type="presParOf" srcId="{35FF815B-53BC-4762-AB7C-DCA48D1D98A7}" destId="{555C4C51-6C27-4133-9569-2223999B4E34}" srcOrd="1" destOrd="0" presId="urn:microsoft.com/office/officeart/2005/8/layout/vList2"/>
    <dgm:cxn modelId="{438193AD-4D90-497E-8D12-0FA638DBF72D}" type="presParOf" srcId="{35FF815B-53BC-4762-AB7C-DCA48D1D98A7}" destId="{8C7E82AF-FBA1-439A-BAD6-97729CAF286B}" srcOrd="2" destOrd="0" presId="urn:microsoft.com/office/officeart/2005/8/layout/vList2"/>
    <dgm:cxn modelId="{4A7E8F1F-260B-46D2-B77F-1CB4967075E7}" type="presParOf" srcId="{35FF815B-53BC-4762-AB7C-DCA48D1D98A7}" destId="{6FB82BB0-F3EB-4D82-8A61-2B917E7CFDF4}" srcOrd="3" destOrd="0" presId="urn:microsoft.com/office/officeart/2005/8/layout/vList2"/>
    <dgm:cxn modelId="{C132BDBE-7326-41AF-980C-ABB1F68F2E4A}" type="presParOf" srcId="{35FF815B-53BC-4762-AB7C-DCA48D1D98A7}" destId="{46CBD6EA-296F-4617-9AD8-F4E6717B76F0}" srcOrd="4" destOrd="0" presId="urn:microsoft.com/office/officeart/2005/8/layout/vList2"/>
    <dgm:cxn modelId="{7F17E6E4-8D98-4CBA-9058-420C32F40441}" type="presParOf" srcId="{35FF815B-53BC-4762-AB7C-DCA48D1D98A7}" destId="{CD743B58-3154-49A4-9E89-C47CA7F2EC7A}" srcOrd="5" destOrd="0" presId="urn:microsoft.com/office/officeart/2005/8/layout/vList2"/>
    <dgm:cxn modelId="{BE3C457A-2D09-4965-9F71-1C52803EA553}" type="presParOf" srcId="{35FF815B-53BC-4762-AB7C-DCA48D1D98A7}" destId="{9A4782D3-3F62-44F9-9E26-C92DC4611AC9}" srcOrd="6" destOrd="0" presId="urn:microsoft.com/office/officeart/2005/8/layout/vList2"/>
    <dgm:cxn modelId="{E521C9FC-7A63-460A-B2C8-C2B11A8840DC}" type="presParOf" srcId="{35FF815B-53BC-4762-AB7C-DCA48D1D98A7}" destId="{579B7E59-90CD-492F-8986-636C2B7B76A4}" srcOrd="7" destOrd="0" presId="urn:microsoft.com/office/officeart/2005/8/layout/vList2"/>
    <dgm:cxn modelId="{130D2734-8105-4BA6-A265-E4ECF1507F6F}" type="presParOf" srcId="{35FF815B-53BC-4762-AB7C-DCA48D1D98A7}" destId="{33FC1D0E-B47E-421B-BB54-3262C2A9A0F7}" srcOrd="8" destOrd="0" presId="urn:microsoft.com/office/officeart/2005/8/layout/vList2"/>
    <dgm:cxn modelId="{8B183B8F-E3E8-494D-9647-2A89DBD38DB1}" type="presParOf" srcId="{35FF815B-53BC-4762-AB7C-DCA48D1D98A7}" destId="{CAE78814-7818-40C9-9D29-53610C6A4078}" srcOrd="9" destOrd="0" presId="urn:microsoft.com/office/officeart/2005/8/layout/vList2"/>
    <dgm:cxn modelId="{7999915B-A6FA-42A2-A7BC-710A48C3083F}" type="presParOf" srcId="{35FF815B-53BC-4762-AB7C-DCA48D1D98A7}" destId="{D6F9B087-1A1B-4FAC-97C9-DB298A7D384C}" srcOrd="10" destOrd="0" presId="urn:microsoft.com/office/officeart/2005/8/layout/vList2"/>
  </dgm:cxnLst>
  <dgm:bg>
    <a:gradFill>
      <a:gsLst>
        <a:gs pos="0">
          <a:srgbClr val="5E9EFF"/>
        </a:gs>
        <a:gs pos="39999">
          <a:srgbClr val="85C2FF"/>
        </a:gs>
        <a:gs pos="70000">
          <a:srgbClr val="C4D6EB"/>
        </a:gs>
        <a:gs pos="100000">
          <a:srgbClr val="FFEBFA"/>
        </a:gs>
      </a:gsLst>
      <a:lin ang="5400000" scaled="0"/>
    </a:gra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D1517E-4EDE-406B-8696-4C311DAF0A9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A77EC5B7-85E4-4B47-8730-E8DB5BE095A1}">
      <dgm:prSet custT="1"/>
      <dgm:spPr>
        <a:xfrm>
          <a:off x="0" y="512081"/>
          <a:ext cx="3654551" cy="1118812"/>
        </a:xfrm>
        <a:gradFill rotWithShape="0">
          <a:gsLst>
            <a:gs pos="90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Very useful tool for promotion of programs, talent, competitions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4DF899E0-A554-4FB2-B0B6-0654F2F09218}" type="parTrans" cxnId="{B6237366-616B-4A97-843B-AE9298349650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C005B543-9762-429D-92FD-86BA5520E478}" type="sibTrans" cxnId="{B6237366-616B-4A97-843B-AE9298349650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967B5EE9-EA74-4875-B4BA-5D3C6EC45F34}">
      <dgm:prSet custT="1"/>
      <dgm:spPr>
        <a:xfrm>
          <a:off x="0" y="1688493"/>
          <a:ext cx="3654551" cy="1118812"/>
        </a:xfrm>
        <a:gradFill rotWithShape="0">
          <a:gsLst>
            <a:gs pos="90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Especially useful for multilingual national broadcasters</a:t>
          </a:r>
          <a:r>
            <a:rPr lang="en-AU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 with scheduled programme slots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FA1F0817-E582-4EAF-819F-AF3314F7D8F1}" type="parTrans" cxnId="{BCC69225-2185-47BF-9BC7-E1E4F7D9AD5F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572C05CF-42FE-4D81-AE9E-6A0CD7CC003A}" type="sibTrans" cxnId="{BCC69225-2185-47BF-9BC7-E1E4F7D9AD5F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02300FE4-6456-4F05-AAD8-53E12DCF9E38}">
      <dgm:prSet custT="1"/>
      <dgm:spPr>
        <a:xfrm>
          <a:off x="0" y="2864906"/>
          <a:ext cx="3654551" cy="1118812"/>
        </a:xfrm>
        <a:gradFill rotWithShape="0">
          <a:gsLst>
            <a:gs pos="90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0"/>
          <a:r>
            <a:rPr lang="en-US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Is flexible, can be station, network or ensemble based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D615F113-6195-4192-8981-34C22BFF1230}" type="parTrans" cxnId="{3F2C6745-A800-464F-8152-A73E5891F672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CF952849-7E2C-43DC-9FA1-B416012A0812}" type="sibTrans" cxnId="{3F2C6745-A800-464F-8152-A73E5891F672}">
      <dgm:prSet/>
      <dgm:spPr/>
      <dgm:t>
        <a:bodyPr/>
        <a:lstStyle/>
        <a:p>
          <a:endParaRPr lang="en-AU" sz="180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49CE344B-FC9D-4C51-963B-CBEFFA8EE65E}">
      <dgm:prSet custT="1"/>
      <dgm:spPr>
        <a:xfrm>
          <a:off x="0" y="2864906"/>
          <a:ext cx="3654551" cy="1118812"/>
        </a:xfrm>
        <a:gradFill rotWithShape="0">
          <a:gsLst>
            <a:gs pos="90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0"/>
          <a:r>
            <a:rPr lang="en-AU" sz="18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Some receivers can record programs for later listening</a:t>
          </a:r>
          <a:endParaRPr lang="en-AU" sz="18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gm:t>
    </dgm:pt>
    <dgm:pt modelId="{CBE09024-26B6-4CC4-B937-A287AB0F135F}" type="parTrans" cxnId="{88BA8351-87E3-4C5E-A0C6-3F1A19152331}">
      <dgm:prSet/>
      <dgm:spPr/>
      <dgm:t>
        <a:bodyPr/>
        <a:lstStyle/>
        <a:p>
          <a:endParaRPr lang="en-AU"/>
        </a:p>
      </dgm:t>
    </dgm:pt>
    <dgm:pt modelId="{AB9F7775-3E71-460E-97CF-02BFB200CAEA}" type="sibTrans" cxnId="{88BA8351-87E3-4C5E-A0C6-3F1A19152331}">
      <dgm:prSet/>
      <dgm:spPr/>
      <dgm:t>
        <a:bodyPr/>
        <a:lstStyle/>
        <a:p>
          <a:endParaRPr lang="en-AU"/>
        </a:p>
      </dgm:t>
    </dgm:pt>
    <dgm:pt modelId="{25FC2AC9-FA01-43F9-A0B9-A0C52D5A9C33}" type="pres">
      <dgm:prSet presAssocID="{E6D1517E-4EDE-406B-8696-4C311DAF0A9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F979A202-41A9-4CCA-AB0A-FA3D53213DED}" type="pres">
      <dgm:prSet presAssocID="{A77EC5B7-85E4-4B47-8730-E8DB5BE095A1}" presName="parentText" presStyleLbl="node1" presStyleIdx="0" presStyleCnt="4" custLinFactNeighborX="317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3DB381ED-2F24-48D4-B675-72E0ED0CD932}" type="pres">
      <dgm:prSet presAssocID="{C005B543-9762-429D-92FD-86BA5520E478}" presName="spacer" presStyleCnt="0"/>
      <dgm:spPr/>
    </dgm:pt>
    <dgm:pt modelId="{742CB230-686F-41AF-9AAD-E43F64939509}" type="pres">
      <dgm:prSet presAssocID="{967B5EE9-EA74-4875-B4BA-5D3C6EC45F34}" presName="parentText" presStyleLbl="node1" presStyleIdx="1" presStyleCnt="4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33C4837E-3A78-4B0C-9912-36F86ACA83E3}" type="pres">
      <dgm:prSet presAssocID="{572C05CF-42FE-4D81-AE9E-6A0CD7CC003A}" presName="spacer" presStyleCnt="0"/>
      <dgm:spPr/>
    </dgm:pt>
    <dgm:pt modelId="{AD573B35-EC59-45DA-98DE-62196A8D13C0}" type="pres">
      <dgm:prSet presAssocID="{02300FE4-6456-4F05-AAD8-53E12DCF9E38}" presName="parentText" presStyleLbl="node1" presStyleIdx="2" presStyleCnt="4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028FA182-F4B7-4874-9AD3-2AE97F1F5B11}" type="pres">
      <dgm:prSet presAssocID="{CF952849-7E2C-43DC-9FA1-B416012A0812}" presName="spacer" presStyleCnt="0"/>
      <dgm:spPr/>
    </dgm:pt>
    <dgm:pt modelId="{930DF5C0-A4F8-49D1-B29E-BF2357AB8533}" type="pres">
      <dgm:prSet presAssocID="{49CE344B-FC9D-4C51-963B-CBEFFA8EE65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3F2C6745-A800-464F-8152-A73E5891F672}" srcId="{E6D1517E-4EDE-406B-8696-4C311DAF0A97}" destId="{02300FE4-6456-4F05-AAD8-53E12DCF9E38}" srcOrd="2" destOrd="0" parTransId="{D615F113-6195-4192-8981-34C22BFF1230}" sibTransId="{CF952849-7E2C-43DC-9FA1-B416012A0812}"/>
    <dgm:cxn modelId="{1725831E-7AD4-4EAE-A159-B5736DBF74EA}" type="presOf" srcId="{A77EC5B7-85E4-4B47-8730-E8DB5BE095A1}" destId="{F979A202-41A9-4CCA-AB0A-FA3D53213DED}" srcOrd="0" destOrd="0" presId="urn:microsoft.com/office/officeart/2005/8/layout/vList2"/>
    <dgm:cxn modelId="{5D38B608-BEEB-4C9C-8ADE-E30FA2DD7F4D}" type="presOf" srcId="{49CE344B-FC9D-4C51-963B-CBEFFA8EE65E}" destId="{930DF5C0-A4F8-49D1-B29E-BF2357AB8533}" srcOrd="0" destOrd="0" presId="urn:microsoft.com/office/officeart/2005/8/layout/vList2"/>
    <dgm:cxn modelId="{88BA8351-87E3-4C5E-A0C6-3F1A19152331}" srcId="{E6D1517E-4EDE-406B-8696-4C311DAF0A97}" destId="{49CE344B-FC9D-4C51-963B-CBEFFA8EE65E}" srcOrd="3" destOrd="0" parTransId="{CBE09024-26B6-4CC4-B937-A287AB0F135F}" sibTransId="{AB9F7775-3E71-460E-97CF-02BFB200CAEA}"/>
    <dgm:cxn modelId="{1EDF4B7F-CF7C-48D9-9E93-6EFA9E7224F7}" type="presOf" srcId="{E6D1517E-4EDE-406B-8696-4C311DAF0A97}" destId="{25FC2AC9-FA01-43F9-A0B9-A0C52D5A9C33}" srcOrd="0" destOrd="0" presId="urn:microsoft.com/office/officeart/2005/8/layout/vList2"/>
    <dgm:cxn modelId="{B6237366-616B-4A97-843B-AE9298349650}" srcId="{E6D1517E-4EDE-406B-8696-4C311DAF0A97}" destId="{A77EC5B7-85E4-4B47-8730-E8DB5BE095A1}" srcOrd="0" destOrd="0" parTransId="{4DF899E0-A554-4FB2-B0B6-0654F2F09218}" sibTransId="{C005B543-9762-429D-92FD-86BA5520E478}"/>
    <dgm:cxn modelId="{DB8D85FE-93D3-4773-B1DB-43FCFD2BBD54}" type="presOf" srcId="{967B5EE9-EA74-4875-B4BA-5D3C6EC45F34}" destId="{742CB230-686F-41AF-9AAD-E43F64939509}" srcOrd="0" destOrd="0" presId="urn:microsoft.com/office/officeart/2005/8/layout/vList2"/>
    <dgm:cxn modelId="{BCC69225-2185-47BF-9BC7-E1E4F7D9AD5F}" srcId="{E6D1517E-4EDE-406B-8696-4C311DAF0A97}" destId="{967B5EE9-EA74-4875-B4BA-5D3C6EC45F34}" srcOrd="1" destOrd="0" parTransId="{FA1F0817-E582-4EAF-819F-AF3314F7D8F1}" sibTransId="{572C05CF-42FE-4D81-AE9E-6A0CD7CC003A}"/>
    <dgm:cxn modelId="{B6B4407C-6E2D-44DD-8DB3-2EABA1088F70}" type="presOf" srcId="{02300FE4-6456-4F05-AAD8-53E12DCF9E38}" destId="{AD573B35-EC59-45DA-98DE-62196A8D13C0}" srcOrd="0" destOrd="0" presId="urn:microsoft.com/office/officeart/2005/8/layout/vList2"/>
    <dgm:cxn modelId="{43D7F12F-07D5-41DD-AF59-E9FCE3326B5A}" type="presParOf" srcId="{25FC2AC9-FA01-43F9-A0B9-A0C52D5A9C33}" destId="{F979A202-41A9-4CCA-AB0A-FA3D53213DED}" srcOrd="0" destOrd="0" presId="urn:microsoft.com/office/officeart/2005/8/layout/vList2"/>
    <dgm:cxn modelId="{951E863F-D311-403B-981C-0998898BCEB7}" type="presParOf" srcId="{25FC2AC9-FA01-43F9-A0B9-A0C52D5A9C33}" destId="{3DB381ED-2F24-48D4-B675-72E0ED0CD932}" srcOrd="1" destOrd="0" presId="urn:microsoft.com/office/officeart/2005/8/layout/vList2"/>
    <dgm:cxn modelId="{B7E700DE-7FD3-4A6A-BDDC-B8CFD6ACC01B}" type="presParOf" srcId="{25FC2AC9-FA01-43F9-A0B9-A0C52D5A9C33}" destId="{742CB230-686F-41AF-9AAD-E43F64939509}" srcOrd="2" destOrd="0" presId="urn:microsoft.com/office/officeart/2005/8/layout/vList2"/>
    <dgm:cxn modelId="{DAF2A591-09F7-478B-A840-A009C8E69EE8}" type="presParOf" srcId="{25FC2AC9-FA01-43F9-A0B9-A0C52D5A9C33}" destId="{33C4837E-3A78-4B0C-9912-36F86ACA83E3}" srcOrd="3" destOrd="0" presId="urn:microsoft.com/office/officeart/2005/8/layout/vList2"/>
    <dgm:cxn modelId="{172A6D0B-236C-4393-9562-C8B639D590FD}" type="presParOf" srcId="{25FC2AC9-FA01-43F9-A0B9-A0C52D5A9C33}" destId="{AD573B35-EC59-45DA-98DE-62196A8D13C0}" srcOrd="4" destOrd="0" presId="urn:microsoft.com/office/officeart/2005/8/layout/vList2"/>
    <dgm:cxn modelId="{F5AFE16D-B2E4-4BD5-8C5E-B672D022C209}" type="presParOf" srcId="{25FC2AC9-FA01-43F9-A0B9-A0C52D5A9C33}" destId="{028FA182-F4B7-4874-9AD3-2AE97F1F5B11}" srcOrd="5" destOrd="0" presId="urn:microsoft.com/office/officeart/2005/8/layout/vList2"/>
    <dgm:cxn modelId="{516F481C-9E68-466D-9318-92F2A662658C}" type="presParOf" srcId="{25FC2AC9-FA01-43F9-A0B9-A0C52D5A9C33}" destId="{930DF5C0-A4F8-49D1-B29E-BF2357AB853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D0AF768-859B-46D2-A7A2-A51F8BEF2A2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3EA4F134-2F24-4D02-95F9-256C97AA85A5}">
      <dgm:prSet custT="1"/>
      <dgm:spPr>
        <a:gradFill rotWithShape="0">
          <a:gsLst>
            <a:gs pos="91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pPr rtl="0">
            <a:lnSpc>
              <a:spcPct val="100000"/>
            </a:lnSpc>
          </a:pPr>
          <a:r>
            <a:rPr lang="en-A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Central multiplexing equipment</a:t>
          </a:r>
          <a:endParaRPr lang="en-AU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C43361E-259A-4ED5-A5FF-C28EF567B8F2}" type="parTrans" cxnId="{22ED5EB9-C51A-44C5-88CE-F8A085FC09DF}">
      <dgm:prSet/>
      <dgm:spPr/>
      <dgm:t>
        <a:bodyPr/>
        <a:lstStyle/>
        <a:p>
          <a:pPr>
            <a:lnSpc>
              <a:spcPct val="150000"/>
            </a:lnSpc>
          </a:pPr>
          <a:endParaRPr lang="en-AU"/>
        </a:p>
      </dgm:t>
    </dgm:pt>
    <dgm:pt modelId="{F4DE6AF5-C978-4F3F-AE02-C29279EE54A8}" type="sibTrans" cxnId="{22ED5EB9-C51A-44C5-88CE-F8A085FC09DF}">
      <dgm:prSet/>
      <dgm:spPr/>
      <dgm:t>
        <a:bodyPr/>
        <a:lstStyle/>
        <a:p>
          <a:pPr>
            <a:lnSpc>
              <a:spcPct val="150000"/>
            </a:lnSpc>
          </a:pPr>
          <a:endParaRPr lang="en-AU"/>
        </a:p>
      </dgm:t>
    </dgm:pt>
    <dgm:pt modelId="{AC0CBAC1-B1A6-4583-9B60-A4466629369B}">
      <dgm:prSet custT="1"/>
      <dgm:spPr>
        <a:gradFill rotWithShape="0">
          <a:gsLst>
            <a:gs pos="90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pPr rtl="0">
            <a:lnSpc>
              <a:spcPct val="150000"/>
            </a:lnSpc>
          </a:pPr>
          <a:r>
            <a:rPr lang="en-A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Privacy</a:t>
          </a:r>
          <a:endParaRPr lang="en-AU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9171DE5-2C80-457C-B498-D5576D9E8CFE}" type="sibTrans" cxnId="{BFBEDFB2-9D51-43E9-BF3A-0C6D513C2FEA}">
      <dgm:prSet/>
      <dgm:spPr/>
      <dgm:t>
        <a:bodyPr/>
        <a:lstStyle/>
        <a:p>
          <a:pPr>
            <a:lnSpc>
              <a:spcPct val="150000"/>
            </a:lnSpc>
          </a:pPr>
          <a:endParaRPr lang="en-AU"/>
        </a:p>
      </dgm:t>
    </dgm:pt>
    <dgm:pt modelId="{B68E6806-CA8F-48A4-A333-44FE56D95C33}" type="parTrans" cxnId="{BFBEDFB2-9D51-43E9-BF3A-0C6D513C2FEA}">
      <dgm:prSet/>
      <dgm:spPr/>
      <dgm:t>
        <a:bodyPr/>
        <a:lstStyle/>
        <a:p>
          <a:pPr>
            <a:lnSpc>
              <a:spcPct val="150000"/>
            </a:lnSpc>
          </a:pPr>
          <a:endParaRPr lang="en-AU"/>
        </a:p>
      </dgm:t>
    </dgm:pt>
    <dgm:pt modelId="{45F38DF2-A4A8-4A05-8114-F9B8674A2DC3}">
      <dgm:prSet custT="1"/>
      <dgm:spPr>
        <a:gradFill rotWithShape="0">
          <a:gsLst>
            <a:gs pos="90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pPr rtl="0">
            <a:lnSpc>
              <a:spcPct val="150000"/>
            </a:lnSpc>
          </a:pPr>
          <a:r>
            <a:rPr lang="en-A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Stations are in control of their content</a:t>
          </a:r>
          <a:endParaRPr lang="en-AU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FAD25B8-7892-4B56-91F6-70C65AC787F7}" type="sibTrans" cxnId="{4399575D-1CDF-4261-8282-C6ED1C213CE3}">
      <dgm:prSet/>
      <dgm:spPr/>
      <dgm:t>
        <a:bodyPr/>
        <a:lstStyle/>
        <a:p>
          <a:pPr>
            <a:lnSpc>
              <a:spcPct val="150000"/>
            </a:lnSpc>
          </a:pPr>
          <a:endParaRPr lang="en-AU"/>
        </a:p>
      </dgm:t>
    </dgm:pt>
    <dgm:pt modelId="{C8B764BB-0DA2-4516-B798-B805E6602563}" type="parTrans" cxnId="{4399575D-1CDF-4261-8282-C6ED1C213CE3}">
      <dgm:prSet/>
      <dgm:spPr/>
      <dgm:t>
        <a:bodyPr/>
        <a:lstStyle/>
        <a:p>
          <a:pPr>
            <a:lnSpc>
              <a:spcPct val="150000"/>
            </a:lnSpc>
          </a:pPr>
          <a:endParaRPr lang="en-AU"/>
        </a:p>
      </dgm:t>
    </dgm:pt>
    <dgm:pt modelId="{C715A23F-2C52-4A88-B089-5D4A56950090}">
      <dgm:prSet custT="1"/>
      <dgm:spPr>
        <a:gradFill rotWithShape="0">
          <a:gsLst>
            <a:gs pos="91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pPr rtl="0">
            <a:lnSpc>
              <a:spcPct val="150000"/>
            </a:lnSpc>
          </a:pPr>
          <a:r>
            <a:rPr lang="en-A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Individual links per studio site</a:t>
          </a:r>
          <a:endParaRPr lang="en-AU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E4395FA-257A-4234-B0E0-32E3E999E3E6}" type="parTrans" cxnId="{509F508D-62A4-4F3A-BDEE-880ED40EFB16}">
      <dgm:prSet/>
      <dgm:spPr/>
      <dgm:t>
        <a:bodyPr/>
        <a:lstStyle/>
        <a:p>
          <a:pPr>
            <a:lnSpc>
              <a:spcPct val="150000"/>
            </a:lnSpc>
          </a:pPr>
          <a:endParaRPr lang="en-AU"/>
        </a:p>
      </dgm:t>
    </dgm:pt>
    <dgm:pt modelId="{7997D429-8C36-4938-A43E-0A251C7669AB}" type="sibTrans" cxnId="{509F508D-62A4-4F3A-BDEE-880ED40EFB16}">
      <dgm:prSet/>
      <dgm:spPr/>
      <dgm:t>
        <a:bodyPr/>
        <a:lstStyle/>
        <a:p>
          <a:pPr>
            <a:lnSpc>
              <a:spcPct val="150000"/>
            </a:lnSpc>
          </a:pPr>
          <a:endParaRPr lang="en-AU"/>
        </a:p>
      </dgm:t>
    </dgm:pt>
    <dgm:pt modelId="{D0DF9312-D6F9-41B4-9C74-9C66A5F7B793}">
      <dgm:prSet custT="1"/>
      <dgm:spPr>
        <a:gradFill rotWithShape="0">
          <a:gsLst>
            <a:gs pos="91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pPr rtl="0">
            <a:lnSpc>
              <a:spcPct val="150000"/>
            </a:lnSpc>
          </a:pPr>
          <a:r>
            <a:rPr lang="en-A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Simple networking</a:t>
          </a:r>
          <a:endParaRPr lang="en-AU" sz="1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AF43A6B-24AF-4256-A5A7-774810CA6C47}" type="parTrans" cxnId="{1424BDD8-6078-42D9-B61D-2D096634EB98}">
      <dgm:prSet/>
      <dgm:spPr/>
      <dgm:t>
        <a:bodyPr/>
        <a:lstStyle/>
        <a:p>
          <a:endParaRPr lang="en-AU"/>
        </a:p>
      </dgm:t>
    </dgm:pt>
    <dgm:pt modelId="{B2B3609D-F0A9-403E-B756-77788DFF8F11}" type="sibTrans" cxnId="{1424BDD8-6078-42D9-B61D-2D096634EB98}">
      <dgm:prSet/>
      <dgm:spPr/>
      <dgm:t>
        <a:bodyPr/>
        <a:lstStyle/>
        <a:p>
          <a:endParaRPr lang="en-AU"/>
        </a:p>
      </dgm:t>
    </dgm:pt>
    <dgm:pt modelId="{27435B18-4769-4676-8BF4-3E7D7F2C8E61}" type="pres">
      <dgm:prSet presAssocID="{7D0AF768-859B-46D2-A7A2-A51F8BEF2A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1630F6CB-DED2-45A1-BB5E-10FAE9586916}" type="pres">
      <dgm:prSet presAssocID="{3EA4F134-2F24-4D02-95F9-256C97AA85A5}" presName="parentText" presStyleLbl="node1" presStyleIdx="0" presStyleCnt="5" custLinFactNeighborX="-7127" custLinFactNeighborY="-9727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907EAF80-5F64-4806-8102-08EC1BDAB55A}" type="pres">
      <dgm:prSet presAssocID="{F4DE6AF5-C978-4F3F-AE02-C29279EE54A8}" presName="spacer" presStyleCnt="0"/>
      <dgm:spPr/>
    </dgm:pt>
    <dgm:pt modelId="{88EB1852-A4DA-4F61-8D43-2C710A07CC30}" type="pres">
      <dgm:prSet presAssocID="{C715A23F-2C52-4A88-B089-5D4A56950090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CADEFC3E-C503-46A0-A8A8-E2610283455F}" type="pres">
      <dgm:prSet presAssocID="{7997D429-8C36-4938-A43E-0A251C7669AB}" presName="spacer" presStyleCnt="0"/>
      <dgm:spPr/>
    </dgm:pt>
    <dgm:pt modelId="{2707ED78-9A17-40CC-AC64-00F9A9BB635C}" type="pres">
      <dgm:prSet presAssocID="{D0DF9312-D6F9-41B4-9C74-9C66A5F7B793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422022B4-04CA-4FD8-8563-07E890CFDB2C}" type="pres">
      <dgm:prSet presAssocID="{B2B3609D-F0A9-403E-B756-77788DFF8F11}" presName="spacer" presStyleCnt="0"/>
      <dgm:spPr/>
    </dgm:pt>
    <dgm:pt modelId="{13D24DAB-0A90-46E0-958C-606F9A615F0A}" type="pres">
      <dgm:prSet presAssocID="{45F38DF2-A4A8-4A05-8114-F9B8674A2DC3}" presName="parentText" presStyleLbl="node1" presStyleIdx="3" presStyleCnt="5" custScaleY="93782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64F07271-FDE9-4B03-8497-4F08ABBF2495}" type="pres">
      <dgm:prSet presAssocID="{BFAD25B8-7892-4B56-91F6-70C65AC787F7}" presName="spacer" presStyleCnt="0"/>
      <dgm:spPr/>
    </dgm:pt>
    <dgm:pt modelId="{38744A03-1FE6-468E-A53B-2851F1D341BD}" type="pres">
      <dgm:prSet presAssocID="{AC0CBAC1-B1A6-4583-9B60-A4466629369B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6546EC4E-3CB4-45B7-AD12-1C95EA01BAF6}" type="presOf" srcId="{AC0CBAC1-B1A6-4583-9B60-A4466629369B}" destId="{38744A03-1FE6-468E-A53B-2851F1D341BD}" srcOrd="0" destOrd="0" presId="urn:microsoft.com/office/officeart/2005/8/layout/vList2"/>
    <dgm:cxn modelId="{BFBEDFB2-9D51-43E9-BF3A-0C6D513C2FEA}" srcId="{7D0AF768-859B-46D2-A7A2-A51F8BEF2A2C}" destId="{AC0CBAC1-B1A6-4583-9B60-A4466629369B}" srcOrd="4" destOrd="0" parTransId="{B68E6806-CA8F-48A4-A333-44FE56D95C33}" sibTransId="{99171DE5-2C80-457C-B498-D5576D9E8CFE}"/>
    <dgm:cxn modelId="{4399575D-1CDF-4261-8282-C6ED1C213CE3}" srcId="{7D0AF768-859B-46D2-A7A2-A51F8BEF2A2C}" destId="{45F38DF2-A4A8-4A05-8114-F9B8674A2DC3}" srcOrd="3" destOrd="0" parTransId="{C8B764BB-0DA2-4516-B798-B805E6602563}" sibTransId="{BFAD25B8-7892-4B56-91F6-70C65AC787F7}"/>
    <dgm:cxn modelId="{509F508D-62A4-4F3A-BDEE-880ED40EFB16}" srcId="{7D0AF768-859B-46D2-A7A2-A51F8BEF2A2C}" destId="{C715A23F-2C52-4A88-B089-5D4A56950090}" srcOrd="1" destOrd="0" parTransId="{5E4395FA-257A-4234-B0E0-32E3E999E3E6}" sibTransId="{7997D429-8C36-4938-A43E-0A251C7669AB}"/>
    <dgm:cxn modelId="{07AA4CF0-412F-4F8F-9B7D-7417378CA66B}" type="presOf" srcId="{D0DF9312-D6F9-41B4-9C74-9C66A5F7B793}" destId="{2707ED78-9A17-40CC-AC64-00F9A9BB635C}" srcOrd="0" destOrd="0" presId="urn:microsoft.com/office/officeart/2005/8/layout/vList2"/>
    <dgm:cxn modelId="{062AA980-2634-4FBD-BC24-82F7BD5A1225}" type="presOf" srcId="{3EA4F134-2F24-4D02-95F9-256C97AA85A5}" destId="{1630F6CB-DED2-45A1-BB5E-10FAE9586916}" srcOrd="0" destOrd="0" presId="urn:microsoft.com/office/officeart/2005/8/layout/vList2"/>
    <dgm:cxn modelId="{315409AE-3E73-4228-9E27-5F9EE3A7258B}" type="presOf" srcId="{45F38DF2-A4A8-4A05-8114-F9B8674A2DC3}" destId="{13D24DAB-0A90-46E0-958C-606F9A615F0A}" srcOrd="0" destOrd="0" presId="urn:microsoft.com/office/officeart/2005/8/layout/vList2"/>
    <dgm:cxn modelId="{1424BDD8-6078-42D9-B61D-2D096634EB98}" srcId="{7D0AF768-859B-46D2-A7A2-A51F8BEF2A2C}" destId="{D0DF9312-D6F9-41B4-9C74-9C66A5F7B793}" srcOrd="2" destOrd="0" parTransId="{2AF43A6B-24AF-4256-A5A7-774810CA6C47}" sibTransId="{B2B3609D-F0A9-403E-B756-77788DFF8F11}"/>
    <dgm:cxn modelId="{EBA9BBD3-8C8C-4316-BEB9-54151FC04F3B}" type="presOf" srcId="{C715A23F-2C52-4A88-B089-5D4A56950090}" destId="{88EB1852-A4DA-4F61-8D43-2C710A07CC30}" srcOrd="0" destOrd="0" presId="urn:microsoft.com/office/officeart/2005/8/layout/vList2"/>
    <dgm:cxn modelId="{22ED5EB9-C51A-44C5-88CE-F8A085FC09DF}" srcId="{7D0AF768-859B-46D2-A7A2-A51F8BEF2A2C}" destId="{3EA4F134-2F24-4D02-95F9-256C97AA85A5}" srcOrd="0" destOrd="0" parTransId="{AC43361E-259A-4ED5-A5FF-C28EF567B8F2}" sibTransId="{F4DE6AF5-C978-4F3F-AE02-C29279EE54A8}"/>
    <dgm:cxn modelId="{D77B4E3D-BA04-40FF-838F-2ADB37213314}" type="presOf" srcId="{7D0AF768-859B-46D2-A7A2-A51F8BEF2A2C}" destId="{27435B18-4769-4676-8BF4-3E7D7F2C8E61}" srcOrd="0" destOrd="0" presId="urn:microsoft.com/office/officeart/2005/8/layout/vList2"/>
    <dgm:cxn modelId="{62D48C60-4DE8-45C6-9B0A-260B1D901808}" type="presParOf" srcId="{27435B18-4769-4676-8BF4-3E7D7F2C8E61}" destId="{1630F6CB-DED2-45A1-BB5E-10FAE9586916}" srcOrd="0" destOrd="0" presId="urn:microsoft.com/office/officeart/2005/8/layout/vList2"/>
    <dgm:cxn modelId="{A5376834-1D46-4465-B2E8-69D5626F300F}" type="presParOf" srcId="{27435B18-4769-4676-8BF4-3E7D7F2C8E61}" destId="{907EAF80-5F64-4806-8102-08EC1BDAB55A}" srcOrd="1" destOrd="0" presId="urn:microsoft.com/office/officeart/2005/8/layout/vList2"/>
    <dgm:cxn modelId="{6FAFD39B-9E66-4347-8998-1CF9835EC56B}" type="presParOf" srcId="{27435B18-4769-4676-8BF4-3E7D7F2C8E61}" destId="{88EB1852-A4DA-4F61-8D43-2C710A07CC30}" srcOrd="2" destOrd="0" presId="urn:microsoft.com/office/officeart/2005/8/layout/vList2"/>
    <dgm:cxn modelId="{A2DF8AA1-174E-4FD1-A176-D645C04BEBC7}" type="presParOf" srcId="{27435B18-4769-4676-8BF4-3E7D7F2C8E61}" destId="{CADEFC3E-C503-46A0-A8A8-E2610283455F}" srcOrd="3" destOrd="0" presId="urn:microsoft.com/office/officeart/2005/8/layout/vList2"/>
    <dgm:cxn modelId="{71204C96-95A9-4710-A070-AE28405FA669}" type="presParOf" srcId="{27435B18-4769-4676-8BF4-3E7D7F2C8E61}" destId="{2707ED78-9A17-40CC-AC64-00F9A9BB635C}" srcOrd="4" destOrd="0" presId="urn:microsoft.com/office/officeart/2005/8/layout/vList2"/>
    <dgm:cxn modelId="{EB067176-5D5B-4A31-9E58-8E2CCC7BD1B3}" type="presParOf" srcId="{27435B18-4769-4676-8BF4-3E7D7F2C8E61}" destId="{422022B4-04CA-4FD8-8563-07E890CFDB2C}" srcOrd="5" destOrd="0" presId="urn:microsoft.com/office/officeart/2005/8/layout/vList2"/>
    <dgm:cxn modelId="{2E88EA8A-6B96-4687-8454-EA238307AA91}" type="presParOf" srcId="{27435B18-4769-4676-8BF4-3E7D7F2C8E61}" destId="{13D24DAB-0A90-46E0-958C-606F9A615F0A}" srcOrd="6" destOrd="0" presId="urn:microsoft.com/office/officeart/2005/8/layout/vList2"/>
    <dgm:cxn modelId="{773B8A9A-2CA1-4C7D-9FAB-F4677BA191B3}" type="presParOf" srcId="{27435B18-4769-4676-8BF4-3E7D7F2C8E61}" destId="{64F07271-FDE9-4B03-8497-4F08ABBF2495}" srcOrd="7" destOrd="0" presId="urn:microsoft.com/office/officeart/2005/8/layout/vList2"/>
    <dgm:cxn modelId="{AA8E04FA-E20F-4769-A37A-B2092B7278D0}" type="presParOf" srcId="{27435B18-4769-4676-8BF4-3E7D7F2C8E61}" destId="{38744A03-1FE6-468E-A53B-2851F1D341B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D0AF768-859B-46D2-A7A2-A51F8BEF2A2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3EA4F134-2F24-4D02-95F9-256C97AA85A5}">
      <dgm:prSet custT="1"/>
      <dgm:spPr>
        <a:gradFill rotWithShape="0">
          <a:gsLst>
            <a:gs pos="91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pPr rtl="0"/>
          <a:r>
            <a:rPr lang="en-AU" sz="1800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rPr>
            <a:t>Transparent interconnect between sites</a:t>
          </a:r>
          <a:endParaRPr lang="en-AU" sz="1800" dirty="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AC43361E-259A-4ED5-A5FF-C28EF567B8F2}" type="parTrans" cxnId="{22ED5EB9-C51A-44C5-88CE-F8A085FC09DF}">
      <dgm:prSet/>
      <dgm:spPr/>
      <dgm:t>
        <a:bodyPr/>
        <a:lstStyle/>
        <a:p>
          <a:endParaRPr lang="en-AU"/>
        </a:p>
      </dgm:t>
    </dgm:pt>
    <dgm:pt modelId="{F4DE6AF5-C978-4F3F-AE02-C29279EE54A8}" type="sibTrans" cxnId="{22ED5EB9-C51A-44C5-88CE-F8A085FC09DF}">
      <dgm:prSet/>
      <dgm:spPr/>
      <dgm:t>
        <a:bodyPr/>
        <a:lstStyle/>
        <a:p>
          <a:endParaRPr lang="en-AU"/>
        </a:p>
      </dgm:t>
    </dgm:pt>
    <dgm:pt modelId="{40D4D815-6AE6-4DCE-A2A3-07CEE5D70D45}">
      <dgm:prSet custT="1"/>
      <dgm:spPr>
        <a:gradFill rotWithShape="0">
          <a:gsLst>
            <a:gs pos="8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pPr rtl="0"/>
          <a:r>
            <a:rPr lang="en-AU" sz="1800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rPr>
            <a:t>Typically uses a multicast enabled VPN</a:t>
          </a:r>
          <a:endParaRPr lang="en-AU" sz="1800" dirty="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4D3C9685-7BB4-4B20-9505-4AE0CACDE9A5}" type="parTrans" cxnId="{2265BC1C-7A28-4B8F-B2D6-CCB61EF723FA}">
      <dgm:prSet/>
      <dgm:spPr/>
      <dgm:t>
        <a:bodyPr/>
        <a:lstStyle/>
        <a:p>
          <a:endParaRPr lang="en-AU"/>
        </a:p>
      </dgm:t>
    </dgm:pt>
    <dgm:pt modelId="{360A1974-936F-481F-8D7C-1034937E50CD}" type="sibTrans" cxnId="{2265BC1C-7A28-4B8F-B2D6-CCB61EF723FA}">
      <dgm:prSet/>
      <dgm:spPr/>
      <dgm:t>
        <a:bodyPr/>
        <a:lstStyle/>
        <a:p>
          <a:endParaRPr lang="en-AU"/>
        </a:p>
      </dgm:t>
    </dgm:pt>
    <dgm:pt modelId="{5D8B7B69-4CF1-4B03-BAC2-DBA565E4F3F3}">
      <dgm:prSet custT="1"/>
      <dgm:spPr>
        <a:gradFill rotWithShape="0">
          <a:gsLst>
            <a:gs pos="8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pPr rtl="0"/>
          <a:r>
            <a:rPr lang="en-AU" sz="1800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rPr>
            <a:t>High Redundancy and Reliability</a:t>
          </a:r>
          <a:endParaRPr lang="en-AU" sz="1800" dirty="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62B83D12-4541-4F6D-88E0-8FE3B2786B91}" type="parTrans" cxnId="{510C4578-CE1A-4149-B048-871A85329436}">
      <dgm:prSet/>
      <dgm:spPr/>
      <dgm:t>
        <a:bodyPr/>
        <a:lstStyle/>
        <a:p>
          <a:endParaRPr lang="en-AU"/>
        </a:p>
      </dgm:t>
    </dgm:pt>
    <dgm:pt modelId="{97DBB7B5-A200-48D7-BE60-879760EA89F5}" type="sibTrans" cxnId="{510C4578-CE1A-4149-B048-871A85329436}">
      <dgm:prSet/>
      <dgm:spPr/>
      <dgm:t>
        <a:bodyPr/>
        <a:lstStyle/>
        <a:p>
          <a:endParaRPr lang="en-AU"/>
        </a:p>
      </dgm:t>
    </dgm:pt>
    <dgm:pt modelId="{016B1FF0-FB9E-48A2-BCEB-25D94EC624B2}">
      <dgm:prSet custT="1"/>
      <dgm:spPr>
        <a:gradFill rotWithShape="0">
          <a:gsLst>
            <a:gs pos="8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pPr rtl="0"/>
          <a:r>
            <a:rPr lang="en-AU" sz="1800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rPr>
            <a:t>Content produced at any site can be transmitted at any site</a:t>
          </a:r>
          <a:endParaRPr lang="en-AU" sz="1800" dirty="0">
            <a:solidFill>
              <a:srgbClr val="0070C0"/>
            </a:solidFill>
            <a:latin typeface="Arial" pitchFamily="34" charset="0"/>
            <a:cs typeface="Arial" pitchFamily="34" charset="0"/>
          </a:endParaRPr>
        </a:p>
      </dgm:t>
    </dgm:pt>
    <dgm:pt modelId="{2E32E093-046D-41F9-98A4-727F74C736B0}" type="parTrans" cxnId="{0E4D764C-551A-4FC1-AAB6-182FB0ACD298}">
      <dgm:prSet/>
      <dgm:spPr/>
      <dgm:t>
        <a:bodyPr/>
        <a:lstStyle/>
        <a:p>
          <a:endParaRPr lang="en-AU"/>
        </a:p>
      </dgm:t>
    </dgm:pt>
    <dgm:pt modelId="{EC51813A-055E-4BAD-BB8C-F3CCC16193CE}" type="sibTrans" cxnId="{0E4D764C-551A-4FC1-AAB6-182FB0ACD298}">
      <dgm:prSet/>
      <dgm:spPr/>
      <dgm:t>
        <a:bodyPr/>
        <a:lstStyle/>
        <a:p>
          <a:endParaRPr lang="en-AU"/>
        </a:p>
      </dgm:t>
    </dgm:pt>
    <dgm:pt modelId="{27435B18-4769-4676-8BF4-3E7D7F2C8E61}" type="pres">
      <dgm:prSet presAssocID="{7D0AF768-859B-46D2-A7A2-A51F8BEF2A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1630F6CB-DED2-45A1-BB5E-10FAE9586916}" type="pres">
      <dgm:prSet presAssocID="{3EA4F134-2F24-4D02-95F9-256C97AA85A5}" presName="parentText" presStyleLbl="node1" presStyleIdx="0" presStyleCnt="4" custLinFactNeighborX="-7127" custLinFactNeighborY="-9727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907EAF80-5F64-4806-8102-08EC1BDAB55A}" type="pres">
      <dgm:prSet presAssocID="{F4DE6AF5-C978-4F3F-AE02-C29279EE54A8}" presName="spacer" presStyleCnt="0"/>
      <dgm:spPr/>
    </dgm:pt>
    <dgm:pt modelId="{4813B3B2-DAC5-4EA8-BEBA-082E9536C8D9}" type="pres">
      <dgm:prSet presAssocID="{5D8B7B69-4CF1-4B03-BAC2-DBA565E4F3F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8BE4F452-046F-4A14-B234-F15CC22EDDFB}" type="pres">
      <dgm:prSet presAssocID="{97DBB7B5-A200-48D7-BE60-879760EA89F5}" presName="spacer" presStyleCnt="0"/>
      <dgm:spPr/>
    </dgm:pt>
    <dgm:pt modelId="{FFF78C11-0185-47B7-9B8D-DEB209B67AA6}" type="pres">
      <dgm:prSet presAssocID="{40D4D815-6AE6-4DCE-A2A3-07CEE5D70D45}" presName="parentText" presStyleLbl="node1" presStyleIdx="2" presStyleCnt="4" custLinFactNeighborX="-17321" custLinFactNeighborY="-21153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DA0D7CB4-9AC5-4E29-A2C3-214ECB86C812}" type="pres">
      <dgm:prSet presAssocID="{360A1974-936F-481F-8D7C-1034937E50CD}" presName="spacer" presStyleCnt="0"/>
      <dgm:spPr/>
    </dgm:pt>
    <dgm:pt modelId="{B3A78112-7ADB-4231-A070-4CAA2195E28E}" type="pres">
      <dgm:prSet presAssocID="{016B1FF0-FB9E-48A2-BCEB-25D94EC624B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2265BC1C-7A28-4B8F-B2D6-CCB61EF723FA}" srcId="{7D0AF768-859B-46D2-A7A2-A51F8BEF2A2C}" destId="{40D4D815-6AE6-4DCE-A2A3-07CEE5D70D45}" srcOrd="2" destOrd="0" parTransId="{4D3C9685-7BB4-4B20-9505-4AE0CACDE9A5}" sibTransId="{360A1974-936F-481F-8D7C-1034937E50CD}"/>
    <dgm:cxn modelId="{0E4D764C-551A-4FC1-AAB6-182FB0ACD298}" srcId="{7D0AF768-859B-46D2-A7A2-A51F8BEF2A2C}" destId="{016B1FF0-FB9E-48A2-BCEB-25D94EC624B2}" srcOrd="3" destOrd="0" parTransId="{2E32E093-046D-41F9-98A4-727F74C736B0}" sibTransId="{EC51813A-055E-4BAD-BB8C-F3CCC16193CE}"/>
    <dgm:cxn modelId="{33454F9B-060C-4C25-9A92-5DAB45EF5793}" type="presOf" srcId="{7D0AF768-859B-46D2-A7A2-A51F8BEF2A2C}" destId="{27435B18-4769-4676-8BF4-3E7D7F2C8E61}" srcOrd="0" destOrd="0" presId="urn:microsoft.com/office/officeart/2005/8/layout/vList2"/>
    <dgm:cxn modelId="{243DF2FC-8792-490C-AF68-807930E7BD41}" type="presOf" srcId="{3EA4F134-2F24-4D02-95F9-256C97AA85A5}" destId="{1630F6CB-DED2-45A1-BB5E-10FAE9586916}" srcOrd="0" destOrd="0" presId="urn:microsoft.com/office/officeart/2005/8/layout/vList2"/>
    <dgm:cxn modelId="{510C4578-CE1A-4149-B048-871A85329436}" srcId="{7D0AF768-859B-46D2-A7A2-A51F8BEF2A2C}" destId="{5D8B7B69-4CF1-4B03-BAC2-DBA565E4F3F3}" srcOrd="1" destOrd="0" parTransId="{62B83D12-4541-4F6D-88E0-8FE3B2786B91}" sibTransId="{97DBB7B5-A200-48D7-BE60-879760EA89F5}"/>
    <dgm:cxn modelId="{16620381-9896-40DF-BFAF-89648D61FF0B}" type="presOf" srcId="{016B1FF0-FB9E-48A2-BCEB-25D94EC624B2}" destId="{B3A78112-7ADB-4231-A070-4CAA2195E28E}" srcOrd="0" destOrd="0" presId="urn:microsoft.com/office/officeart/2005/8/layout/vList2"/>
    <dgm:cxn modelId="{47E85818-BABC-4652-ABD0-844FBF0B6225}" type="presOf" srcId="{40D4D815-6AE6-4DCE-A2A3-07CEE5D70D45}" destId="{FFF78C11-0185-47B7-9B8D-DEB209B67AA6}" srcOrd="0" destOrd="0" presId="urn:microsoft.com/office/officeart/2005/8/layout/vList2"/>
    <dgm:cxn modelId="{224409B3-A0BE-4C37-8163-9BDE45E3636B}" type="presOf" srcId="{5D8B7B69-4CF1-4B03-BAC2-DBA565E4F3F3}" destId="{4813B3B2-DAC5-4EA8-BEBA-082E9536C8D9}" srcOrd="0" destOrd="0" presId="urn:microsoft.com/office/officeart/2005/8/layout/vList2"/>
    <dgm:cxn modelId="{22ED5EB9-C51A-44C5-88CE-F8A085FC09DF}" srcId="{7D0AF768-859B-46D2-A7A2-A51F8BEF2A2C}" destId="{3EA4F134-2F24-4D02-95F9-256C97AA85A5}" srcOrd="0" destOrd="0" parTransId="{AC43361E-259A-4ED5-A5FF-C28EF567B8F2}" sibTransId="{F4DE6AF5-C978-4F3F-AE02-C29279EE54A8}"/>
    <dgm:cxn modelId="{813A9DE5-17FE-409B-86B7-7B1196CDABC7}" type="presParOf" srcId="{27435B18-4769-4676-8BF4-3E7D7F2C8E61}" destId="{1630F6CB-DED2-45A1-BB5E-10FAE9586916}" srcOrd="0" destOrd="0" presId="urn:microsoft.com/office/officeart/2005/8/layout/vList2"/>
    <dgm:cxn modelId="{9255A1F5-F1FE-45B3-9EF4-D1953757764B}" type="presParOf" srcId="{27435B18-4769-4676-8BF4-3E7D7F2C8E61}" destId="{907EAF80-5F64-4806-8102-08EC1BDAB55A}" srcOrd="1" destOrd="0" presId="urn:microsoft.com/office/officeart/2005/8/layout/vList2"/>
    <dgm:cxn modelId="{DD5149DC-9B95-458A-92D3-C815A1D9AEB8}" type="presParOf" srcId="{27435B18-4769-4676-8BF4-3E7D7F2C8E61}" destId="{4813B3B2-DAC5-4EA8-BEBA-082E9536C8D9}" srcOrd="2" destOrd="0" presId="urn:microsoft.com/office/officeart/2005/8/layout/vList2"/>
    <dgm:cxn modelId="{85F9ED43-238C-47CA-97F1-F71110547827}" type="presParOf" srcId="{27435B18-4769-4676-8BF4-3E7D7F2C8E61}" destId="{8BE4F452-046F-4A14-B234-F15CC22EDDFB}" srcOrd="3" destOrd="0" presId="urn:microsoft.com/office/officeart/2005/8/layout/vList2"/>
    <dgm:cxn modelId="{C6E6C5A3-57B9-4CAE-9F80-F36B072E0556}" type="presParOf" srcId="{27435B18-4769-4676-8BF4-3E7D7F2C8E61}" destId="{FFF78C11-0185-47B7-9B8D-DEB209B67AA6}" srcOrd="4" destOrd="0" presId="urn:microsoft.com/office/officeart/2005/8/layout/vList2"/>
    <dgm:cxn modelId="{2E6C4298-75C2-4BF0-A225-A952EF62B65E}" type="presParOf" srcId="{27435B18-4769-4676-8BF4-3E7D7F2C8E61}" destId="{DA0D7CB4-9AC5-4E29-A2C3-214ECB86C812}" srcOrd="5" destOrd="0" presId="urn:microsoft.com/office/officeart/2005/8/layout/vList2"/>
    <dgm:cxn modelId="{EE3E10DA-BFE0-4106-B6FB-F39F004AB804}" type="presParOf" srcId="{27435B18-4769-4676-8BF4-3E7D7F2C8E61}" destId="{B3A78112-7ADB-4231-A070-4CAA2195E28E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0C96CE5-0D61-4952-8FA8-6B3CBF70974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3F62E393-2103-41B4-8FC1-53FBCBD3FF19}">
      <dgm:prSet custT="1"/>
      <dgm:spPr>
        <a:solidFill>
          <a:srgbClr val="0086EA"/>
        </a:solidFill>
      </dgm:spPr>
      <dgm:t>
        <a:bodyPr/>
        <a:lstStyle/>
        <a:p>
          <a:pPr rtl="0"/>
          <a:r>
            <a:rPr lang="en-AU" sz="1800" dirty="0" smtClean="0">
              <a:latin typeface="Arial" panose="020B0604020202020204" pitchFamily="34" charset="0"/>
              <a:cs typeface="Arial" panose="020B0604020202020204" pitchFamily="34" charset="0"/>
            </a:rPr>
            <a:t>DL+ and CAT-SLS are examples of Hybrid Radio</a:t>
          </a:r>
          <a:endParaRPr lang="en-A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3D735E-176F-4BD2-8299-541DDAC06EA8}" type="parTrans" cxnId="{7A726901-0AC1-4D82-B5BF-E1032EC366A6}">
      <dgm:prSet/>
      <dgm:spPr/>
      <dgm:t>
        <a:bodyPr/>
        <a:lstStyle/>
        <a:p>
          <a:endParaRPr lang="en-A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799F31-B99B-47AC-9FB9-3DF08CB8095C}" type="sibTrans" cxnId="{7A726901-0AC1-4D82-B5BF-E1032EC366A6}">
      <dgm:prSet/>
      <dgm:spPr/>
      <dgm:t>
        <a:bodyPr/>
        <a:lstStyle/>
        <a:p>
          <a:endParaRPr lang="en-A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B48BA1-0484-4343-AE27-54E243B222DB}">
      <dgm:prSet custT="1"/>
      <dgm:spPr>
        <a:solidFill>
          <a:srgbClr val="0086EA"/>
        </a:solidFill>
      </dgm:spPr>
      <dgm:t>
        <a:bodyPr/>
        <a:lstStyle/>
        <a:p>
          <a:pPr rtl="0"/>
          <a:r>
            <a:rPr lang="en-AU" sz="1800" dirty="0" smtClean="0">
              <a:latin typeface="Arial" panose="020B0604020202020204" pitchFamily="34" charset="0"/>
              <a:cs typeface="Arial" panose="020B0604020202020204" pitchFamily="34" charset="0"/>
            </a:rPr>
            <a:t>Providing More Information to listeners on demand</a:t>
          </a:r>
          <a:endParaRPr lang="en-A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1614DA-77A2-4A9A-A00F-2A1F1644540D}" type="parTrans" cxnId="{B4DD0B7A-7A61-44AB-B323-E417AAD6C807}">
      <dgm:prSet/>
      <dgm:spPr/>
      <dgm:t>
        <a:bodyPr/>
        <a:lstStyle/>
        <a:p>
          <a:endParaRPr lang="en-A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F77B31-4044-4370-86B3-2C1E71A8FE60}" type="sibTrans" cxnId="{B4DD0B7A-7A61-44AB-B323-E417AAD6C807}">
      <dgm:prSet/>
      <dgm:spPr/>
      <dgm:t>
        <a:bodyPr/>
        <a:lstStyle/>
        <a:p>
          <a:endParaRPr lang="en-A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5EEA8F-256B-4D5D-BCA7-1CC088BF0AF3}">
      <dgm:prSet custT="1"/>
      <dgm:spPr>
        <a:solidFill>
          <a:srgbClr val="0086EA"/>
        </a:solidFill>
      </dgm:spPr>
      <dgm:t>
        <a:bodyPr/>
        <a:lstStyle/>
        <a:p>
          <a:pPr rtl="0"/>
          <a:r>
            <a:rPr lang="en-AU" sz="1800" dirty="0" smtClean="0">
              <a:latin typeface="Arial" panose="020B0604020202020204" pitchFamily="34" charset="0"/>
              <a:cs typeface="Arial" panose="020B0604020202020204" pitchFamily="34" charset="0"/>
            </a:rPr>
            <a:t>Tagging and reminders for later content use</a:t>
          </a:r>
          <a:endParaRPr lang="en-A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FFE55B-A70C-447E-B639-98E428B35711}" type="parTrans" cxnId="{4F1F495A-4D68-46AF-B601-5E9913C6FB22}">
      <dgm:prSet/>
      <dgm:spPr/>
      <dgm:t>
        <a:bodyPr/>
        <a:lstStyle/>
        <a:p>
          <a:endParaRPr lang="en-A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103CD2-F2A5-48C2-97E2-40B1E4FE4C0E}" type="sibTrans" cxnId="{4F1F495A-4D68-46AF-B601-5E9913C6FB22}">
      <dgm:prSet/>
      <dgm:spPr/>
      <dgm:t>
        <a:bodyPr/>
        <a:lstStyle/>
        <a:p>
          <a:endParaRPr lang="en-A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B20FE7-A679-4808-9156-A95C0F8AC788}">
      <dgm:prSet custT="1"/>
      <dgm:spPr>
        <a:solidFill>
          <a:srgbClr val="0086EA"/>
        </a:solidFill>
      </dgm:spPr>
      <dgm:t>
        <a:bodyPr/>
        <a:lstStyle/>
        <a:p>
          <a:pPr rtl="0"/>
          <a:r>
            <a:rPr lang="en-AU" sz="1800" dirty="0" smtClean="0">
              <a:latin typeface="Arial" panose="020B0604020202020204" pitchFamily="34" charset="0"/>
              <a:cs typeface="Arial" panose="020B0604020202020204" pitchFamily="34" charset="0"/>
            </a:rPr>
            <a:t>The standards are being written now!</a:t>
          </a:r>
          <a:endParaRPr lang="en-A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185DCC-10F0-4EBB-AEA4-9EE15B8C7400}" type="parTrans" cxnId="{BA180715-ADD1-4238-96D8-FD9B2E90612B}">
      <dgm:prSet/>
      <dgm:spPr/>
      <dgm:t>
        <a:bodyPr/>
        <a:lstStyle/>
        <a:p>
          <a:endParaRPr lang="en-A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44B198-E4C8-437D-8921-239BE1326AAF}" type="sibTrans" cxnId="{BA180715-ADD1-4238-96D8-FD9B2E90612B}">
      <dgm:prSet/>
      <dgm:spPr/>
      <dgm:t>
        <a:bodyPr/>
        <a:lstStyle/>
        <a:p>
          <a:endParaRPr lang="en-A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7FC11E-1CFF-482B-9EC4-1DD0EE82BBA0}">
      <dgm:prSet custT="1"/>
      <dgm:spPr>
        <a:solidFill>
          <a:srgbClr val="0086EA"/>
        </a:solidFill>
      </dgm:spPr>
      <dgm:t>
        <a:bodyPr/>
        <a:lstStyle/>
        <a:p>
          <a:pPr rtl="0"/>
          <a:r>
            <a:rPr lang="en-AU" sz="1800" dirty="0" smtClean="0">
              <a:latin typeface="Arial" panose="020B0604020202020204" pitchFamily="34" charset="0"/>
              <a:cs typeface="Arial" panose="020B0604020202020204" pitchFamily="34" charset="0"/>
            </a:rPr>
            <a:t>Hybrid Radio combines digital radio broadcast to deliver audio and common PAD to many AND the internet to provide individual actions and services</a:t>
          </a:r>
          <a:endParaRPr lang="en-A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672A76-B4AC-4AF5-A4EE-1739EE4864CA}" type="parTrans" cxnId="{BF938165-B452-4BF5-AD8D-8FDE82E24EF9}">
      <dgm:prSet/>
      <dgm:spPr/>
      <dgm:t>
        <a:bodyPr/>
        <a:lstStyle/>
        <a:p>
          <a:endParaRPr lang="en-A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6183F0-37EC-4994-A0D9-833F726E4F80}" type="sibTrans" cxnId="{BF938165-B452-4BF5-AD8D-8FDE82E24EF9}">
      <dgm:prSet/>
      <dgm:spPr/>
      <dgm:t>
        <a:bodyPr/>
        <a:lstStyle/>
        <a:p>
          <a:endParaRPr lang="en-A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8F97AB-EC8E-4FF8-A1E7-36C50A7F36B1}" type="pres">
      <dgm:prSet presAssocID="{90C96CE5-0D61-4952-8FA8-6B3CBF70974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85194956-B191-4038-BCD5-CFDE9E38190A}" type="pres">
      <dgm:prSet presAssocID="{B97FC11E-1CFF-482B-9EC4-1DD0EE82BBA0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FBDAC786-848E-420B-A6E0-00CBC07EC918}" type="pres">
      <dgm:prSet presAssocID="{FB6183F0-37EC-4994-A0D9-833F726E4F80}" presName="spacer" presStyleCnt="0"/>
      <dgm:spPr/>
    </dgm:pt>
    <dgm:pt modelId="{3500B67D-2604-4668-A4E9-FAC1C86E4E6C}" type="pres">
      <dgm:prSet presAssocID="{3F62E393-2103-41B4-8FC1-53FBCBD3FF19}" presName="parentText" presStyleLbl="node1" presStyleIdx="1" presStyleCnt="5" custLinFactNeighborX="1544" custLinFactNeighborY="-28433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3E2ACE9B-DA15-4015-B173-D6AF22D6531F}" type="pres">
      <dgm:prSet presAssocID="{E3799F31-B99B-47AC-9FB9-3DF08CB8095C}" presName="spacer" presStyleCnt="0"/>
      <dgm:spPr/>
    </dgm:pt>
    <dgm:pt modelId="{A3F65738-CAE6-4AA6-B196-D5187C66EAF3}" type="pres">
      <dgm:prSet presAssocID="{77B48BA1-0484-4343-AE27-54E243B222DB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A6FBF05D-B877-4DAB-996F-9C5E14B9415F}" type="pres">
      <dgm:prSet presAssocID="{A3F77B31-4044-4370-86B3-2C1E71A8FE60}" presName="spacer" presStyleCnt="0"/>
      <dgm:spPr/>
    </dgm:pt>
    <dgm:pt modelId="{A161DA42-EE96-49DB-A6F4-2C62850C43C9}" type="pres">
      <dgm:prSet presAssocID="{AD5EEA8F-256B-4D5D-BCA7-1CC088BF0AF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9916616C-89D8-40C0-908C-E5E939C0B240}" type="pres">
      <dgm:prSet presAssocID="{A5103CD2-F2A5-48C2-97E2-40B1E4FE4C0E}" presName="spacer" presStyleCnt="0"/>
      <dgm:spPr/>
    </dgm:pt>
    <dgm:pt modelId="{95DAA776-6169-475E-9976-C8A0B7C9BE04}" type="pres">
      <dgm:prSet presAssocID="{52B20FE7-A679-4808-9156-A95C0F8AC788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7A726901-0AC1-4D82-B5BF-E1032EC366A6}" srcId="{90C96CE5-0D61-4952-8FA8-6B3CBF709745}" destId="{3F62E393-2103-41B4-8FC1-53FBCBD3FF19}" srcOrd="1" destOrd="0" parTransId="{103D735E-176F-4BD2-8299-541DDAC06EA8}" sibTransId="{E3799F31-B99B-47AC-9FB9-3DF08CB8095C}"/>
    <dgm:cxn modelId="{742953CC-380D-4285-AE92-DB6BAFAAD169}" type="presOf" srcId="{AD5EEA8F-256B-4D5D-BCA7-1CC088BF0AF3}" destId="{A161DA42-EE96-49DB-A6F4-2C62850C43C9}" srcOrd="0" destOrd="0" presId="urn:microsoft.com/office/officeart/2005/8/layout/vList2"/>
    <dgm:cxn modelId="{0006C071-E89F-451B-8F58-5884AEBA8234}" type="presOf" srcId="{52B20FE7-A679-4808-9156-A95C0F8AC788}" destId="{95DAA776-6169-475E-9976-C8A0B7C9BE04}" srcOrd="0" destOrd="0" presId="urn:microsoft.com/office/officeart/2005/8/layout/vList2"/>
    <dgm:cxn modelId="{B4DD0B7A-7A61-44AB-B323-E417AAD6C807}" srcId="{90C96CE5-0D61-4952-8FA8-6B3CBF709745}" destId="{77B48BA1-0484-4343-AE27-54E243B222DB}" srcOrd="2" destOrd="0" parTransId="{EA1614DA-77A2-4A9A-A00F-2A1F1644540D}" sibTransId="{A3F77B31-4044-4370-86B3-2C1E71A8FE60}"/>
    <dgm:cxn modelId="{E01F5F73-6449-4AE5-9F49-E6DB7A3C6B8C}" type="presOf" srcId="{77B48BA1-0484-4343-AE27-54E243B222DB}" destId="{A3F65738-CAE6-4AA6-B196-D5187C66EAF3}" srcOrd="0" destOrd="0" presId="urn:microsoft.com/office/officeart/2005/8/layout/vList2"/>
    <dgm:cxn modelId="{BF938165-B452-4BF5-AD8D-8FDE82E24EF9}" srcId="{90C96CE5-0D61-4952-8FA8-6B3CBF709745}" destId="{B97FC11E-1CFF-482B-9EC4-1DD0EE82BBA0}" srcOrd="0" destOrd="0" parTransId="{BA672A76-B4AC-4AF5-A4EE-1739EE4864CA}" sibTransId="{FB6183F0-37EC-4994-A0D9-833F726E4F80}"/>
    <dgm:cxn modelId="{9A793C79-1EEE-4E56-9EC0-62F1CF8736EC}" type="presOf" srcId="{B97FC11E-1CFF-482B-9EC4-1DD0EE82BBA0}" destId="{85194956-B191-4038-BCD5-CFDE9E38190A}" srcOrd="0" destOrd="0" presId="urn:microsoft.com/office/officeart/2005/8/layout/vList2"/>
    <dgm:cxn modelId="{26D525CA-BF49-4370-B28D-3D7F150CBD02}" type="presOf" srcId="{3F62E393-2103-41B4-8FC1-53FBCBD3FF19}" destId="{3500B67D-2604-4668-A4E9-FAC1C86E4E6C}" srcOrd="0" destOrd="0" presId="urn:microsoft.com/office/officeart/2005/8/layout/vList2"/>
    <dgm:cxn modelId="{BA180715-ADD1-4238-96D8-FD9B2E90612B}" srcId="{90C96CE5-0D61-4952-8FA8-6B3CBF709745}" destId="{52B20FE7-A679-4808-9156-A95C0F8AC788}" srcOrd="4" destOrd="0" parTransId="{2F185DCC-10F0-4EBB-AEA4-9EE15B8C7400}" sibTransId="{8A44B198-E4C8-437D-8921-239BE1326AAF}"/>
    <dgm:cxn modelId="{4F1F495A-4D68-46AF-B601-5E9913C6FB22}" srcId="{90C96CE5-0D61-4952-8FA8-6B3CBF709745}" destId="{AD5EEA8F-256B-4D5D-BCA7-1CC088BF0AF3}" srcOrd="3" destOrd="0" parTransId="{5CFFE55B-A70C-447E-B639-98E428B35711}" sibTransId="{A5103CD2-F2A5-48C2-97E2-40B1E4FE4C0E}"/>
    <dgm:cxn modelId="{071304F4-F663-4414-B93F-74EBAF4C463C}" type="presOf" srcId="{90C96CE5-0D61-4952-8FA8-6B3CBF709745}" destId="{FD8F97AB-EC8E-4FF8-A1E7-36C50A7F36B1}" srcOrd="0" destOrd="0" presId="urn:microsoft.com/office/officeart/2005/8/layout/vList2"/>
    <dgm:cxn modelId="{C8FE7BD9-D5CE-4BC1-9EF1-AA629E609FAD}" type="presParOf" srcId="{FD8F97AB-EC8E-4FF8-A1E7-36C50A7F36B1}" destId="{85194956-B191-4038-BCD5-CFDE9E38190A}" srcOrd="0" destOrd="0" presId="urn:microsoft.com/office/officeart/2005/8/layout/vList2"/>
    <dgm:cxn modelId="{B0F359A1-52A1-4B8B-A4FD-52A65C653208}" type="presParOf" srcId="{FD8F97AB-EC8E-4FF8-A1E7-36C50A7F36B1}" destId="{FBDAC786-848E-420B-A6E0-00CBC07EC918}" srcOrd="1" destOrd="0" presId="urn:microsoft.com/office/officeart/2005/8/layout/vList2"/>
    <dgm:cxn modelId="{8855F625-D66E-417E-839F-4790BF45F8C2}" type="presParOf" srcId="{FD8F97AB-EC8E-4FF8-A1E7-36C50A7F36B1}" destId="{3500B67D-2604-4668-A4E9-FAC1C86E4E6C}" srcOrd="2" destOrd="0" presId="urn:microsoft.com/office/officeart/2005/8/layout/vList2"/>
    <dgm:cxn modelId="{59F347D9-D8ED-4818-ADF4-D396138E437C}" type="presParOf" srcId="{FD8F97AB-EC8E-4FF8-A1E7-36C50A7F36B1}" destId="{3E2ACE9B-DA15-4015-B173-D6AF22D6531F}" srcOrd="3" destOrd="0" presId="urn:microsoft.com/office/officeart/2005/8/layout/vList2"/>
    <dgm:cxn modelId="{29C42799-E49C-4A78-9DB7-912D3CA488F2}" type="presParOf" srcId="{FD8F97AB-EC8E-4FF8-A1E7-36C50A7F36B1}" destId="{A3F65738-CAE6-4AA6-B196-D5187C66EAF3}" srcOrd="4" destOrd="0" presId="urn:microsoft.com/office/officeart/2005/8/layout/vList2"/>
    <dgm:cxn modelId="{AE205737-B368-4340-BDE0-337F7CC61F5E}" type="presParOf" srcId="{FD8F97AB-EC8E-4FF8-A1E7-36C50A7F36B1}" destId="{A6FBF05D-B877-4DAB-996F-9C5E14B9415F}" srcOrd="5" destOrd="0" presId="urn:microsoft.com/office/officeart/2005/8/layout/vList2"/>
    <dgm:cxn modelId="{0361ED85-2210-4C54-8F94-0C6E597B91D0}" type="presParOf" srcId="{FD8F97AB-EC8E-4FF8-A1E7-36C50A7F36B1}" destId="{A161DA42-EE96-49DB-A6F4-2C62850C43C9}" srcOrd="6" destOrd="0" presId="urn:microsoft.com/office/officeart/2005/8/layout/vList2"/>
    <dgm:cxn modelId="{037DDAE3-FD21-4931-85DF-3C62398F7E64}" type="presParOf" srcId="{FD8F97AB-EC8E-4FF8-A1E7-36C50A7F36B1}" destId="{9916616C-89D8-40C0-908C-E5E939C0B240}" srcOrd="7" destOrd="0" presId="urn:microsoft.com/office/officeart/2005/8/layout/vList2"/>
    <dgm:cxn modelId="{462AB557-22BF-4475-89D3-3A9C90D48F68}" type="presParOf" srcId="{FD8F97AB-EC8E-4FF8-A1E7-36C50A7F36B1}" destId="{95DAA776-6169-475E-9976-C8A0B7C9BE04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30F6CB-DED2-45A1-BB5E-10FAE9586916}">
      <dsp:nvSpPr>
        <dsp:cNvPr id="0" name=""/>
        <dsp:cNvSpPr/>
      </dsp:nvSpPr>
      <dsp:spPr>
        <a:xfrm>
          <a:off x="0" y="24213"/>
          <a:ext cx="3730752" cy="804960"/>
        </a:xfrm>
        <a:prstGeom prst="roundRect">
          <a:avLst/>
        </a:prstGeom>
        <a:gradFill rotWithShape="0">
          <a:gsLst>
            <a:gs pos="85000">
              <a:srgbClr val="5DD8F2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Straight forward, effective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39295" y="63508"/>
        <a:ext cx="3652162" cy="726370"/>
      </dsp:txXfrm>
    </dsp:sp>
    <dsp:sp modelId="{DA86F974-5E34-4F8C-9B70-E62985695B0E}">
      <dsp:nvSpPr>
        <dsp:cNvPr id="0" name=""/>
        <dsp:cNvSpPr/>
      </dsp:nvSpPr>
      <dsp:spPr>
        <a:xfrm>
          <a:off x="0" y="953013"/>
          <a:ext cx="3730752" cy="804960"/>
        </a:xfrm>
        <a:prstGeom prst="roundRect">
          <a:avLst/>
        </a:prstGeom>
        <a:gradFill rotWithShape="0">
          <a:gsLst>
            <a:gs pos="85000">
              <a:srgbClr val="5DD8F2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Up to 128 characters per text segment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39295" y="992308"/>
        <a:ext cx="3652162" cy="726370"/>
      </dsp:txXfrm>
    </dsp:sp>
    <dsp:sp modelId="{877F4D16-C3C7-4A3B-98A9-C34BEF929015}">
      <dsp:nvSpPr>
        <dsp:cNvPr id="0" name=""/>
        <dsp:cNvSpPr/>
      </dsp:nvSpPr>
      <dsp:spPr>
        <a:xfrm>
          <a:off x="0" y="1881813"/>
          <a:ext cx="3730752" cy="804960"/>
        </a:xfrm>
        <a:prstGeom prst="roundRect">
          <a:avLst/>
        </a:prstGeom>
        <a:gradFill rotWithShape="0">
          <a:gsLst>
            <a:gs pos="85000">
              <a:srgbClr val="5DD8F2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All DAB+ receivers have DLS text display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39295" y="1921108"/>
        <a:ext cx="3652162" cy="726370"/>
      </dsp:txXfrm>
    </dsp:sp>
    <dsp:sp modelId="{868B3AE4-26AA-4448-8416-9BAFB04B57BB}">
      <dsp:nvSpPr>
        <dsp:cNvPr id="0" name=""/>
        <dsp:cNvSpPr/>
      </dsp:nvSpPr>
      <dsp:spPr>
        <a:xfrm>
          <a:off x="0" y="2810613"/>
          <a:ext cx="3730752" cy="804960"/>
        </a:xfrm>
        <a:prstGeom prst="roundRect">
          <a:avLst/>
        </a:prstGeom>
        <a:gradFill rotWithShape="0">
          <a:gsLst>
            <a:gs pos="85000">
              <a:srgbClr val="5DD8F2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Good receivers block text display or appropriate scrolling speed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39295" y="2849908"/>
        <a:ext cx="3652162" cy="7263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418FB2-DA91-4BC7-8462-A790082244AE}">
      <dsp:nvSpPr>
        <dsp:cNvPr id="0" name=""/>
        <dsp:cNvSpPr/>
      </dsp:nvSpPr>
      <dsp:spPr>
        <a:xfrm>
          <a:off x="0" y="0"/>
          <a:ext cx="4342435" cy="635656"/>
        </a:xfrm>
        <a:prstGeom prst="roundRect">
          <a:avLst/>
        </a:prstGeo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Further strengthens the audio message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31030" y="31030"/>
        <a:ext cx="4280375" cy="573596"/>
      </dsp:txXfrm>
    </dsp:sp>
    <dsp:sp modelId="{8C7E82AF-FBA1-439A-BAD6-97729CAF286B}">
      <dsp:nvSpPr>
        <dsp:cNvPr id="0" name=""/>
        <dsp:cNvSpPr/>
      </dsp:nvSpPr>
      <dsp:spPr>
        <a:xfrm>
          <a:off x="0" y="650242"/>
          <a:ext cx="4342435" cy="635656"/>
        </a:xfrm>
        <a:prstGeom prst="roundRect">
          <a:avLst/>
        </a:prstGeo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Standalone advertising during song items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31030" y="681272"/>
        <a:ext cx="4280375" cy="573596"/>
      </dsp:txXfrm>
    </dsp:sp>
    <dsp:sp modelId="{46CBD6EA-296F-4617-9AD8-F4E6717B76F0}">
      <dsp:nvSpPr>
        <dsp:cNvPr id="0" name=""/>
        <dsp:cNvSpPr/>
      </dsp:nvSpPr>
      <dsp:spPr>
        <a:xfrm>
          <a:off x="0" y="1299272"/>
          <a:ext cx="4342435" cy="635656"/>
        </a:xfrm>
        <a:prstGeom prst="roundRect">
          <a:avLst/>
        </a:prstGeo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Promotion of station activities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31030" y="1330302"/>
        <a:ext cx="4280375" cy="573596"/>
      </dsp:txXfrm>
    </dsp:sp>
    <dsp:sp modelId="{9A4782D3-3F62-44F9-9E26-C92DC4611AC9}">
      <dsp:nvSpPr>
        <dsp:cNvPr id="0" name=""/>
        <dsp:cNvSpPr/>
      </dsp:nvSpPr>
      <dsp:spPr>
        <a:xfrm>
          <a:off x="0" y="1913017"/>
          <a:ext cx="4342435" cy="635656"/>
        </a:xfrm>
        <a:prstGeom prst="roundRect">
          <a:avLst/>
        </a:prstGeo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Traffic and weather reports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31030" y="1944047"/>
        <a:ext cx="4280375" cy="573596"/>
      </dsp:txXfrm>
    </dsp:sp>
    <dsp:sp modelId="{33FC1D0E-B47E-421B-BB54-3262C2A9A0F7}">
      <dsp:nvSpPr>
        <dsp:cNvPr id="0" name=""/>
        <dsp:cNvSpPr/>
      </dsp:nvSpPr>
      <dsp:spPr>
        <a:xfrm>
          <a:off x="0" y="2562047"/>
          <a:ext cx="4342435" cy="635656"/>
        </a:xfrm>
        <a:prstGeom prst="roundRect">
          <a:avLst/>
        </a:prstGeo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Sports results and stock market information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31030" y="2593077"/>
        <a:ext cx="4280375" cy="573596"/>
      </dsp:txXfrm>
    </dsp:sp>
    <dsp:sp modelId="{D6F9B087-1A1B-4FAC-97C9-DB298A7D384C}">
      <dsp:nvSpPr>
        <dsp:cNvPr id="0" name=""/>
        <dsp:cNvSpPr/>
      </dsp:nvSpPr>
      <dsp:spPr>
        <a:xfrm>
          <a:off x="0" y="3211076"/>
          <a:ext cx="4342435" cy="635656"/>
        </a:xfrm>
        <a:prstGeom prst="roundRect">
          <a:avLst/>
        </a:prstGeom>
        <a:gradFill rotWithShape="0">
          <a:gsLst>
            <a:gs pos="99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Local news, happenings, community events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31030" y="3242106"/>
        <a:ext cx="4280375" cy="5735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9A202-41A9-4CCA-AB0A-FA3D53213DED}">
      <dsp:nvSpPr>
        <dsp:cNvPr id="0" name=""/>
        <dsp:cNvSpPr/>
      </dsp:nvSpPr>
      <dsp:spPr>
        <a:xfrm>
          <a:off x="0" y="283"/>
          <a:ext cx="3654552" cy="931915"/>
        </a:xfrm>
        <a:prstGeom prst="roundRect">
          <a:avLst/>
        </a:prstGeom>
        <a:gradFill rotWithShape="0">
          <a:gsLst>
            <a:gs pos="90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Very useful tool for promotion of programs, talent, competitions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45492" y="45775"/>
        <a:ext cx="3563568" cy="840931"/>
      </dsp:txXfrm>
    </dsp:sp>
    <dsp:sp modelId="{742CB230-686F-41AF-9AAD-E43F64939509}">
      <dsp:nvSpPr>
        <dsp:cNvPr id="0" name=""/>
        <dsp:cNvSpPr/>
      </dsp:nvSpPr>
      <dsp:spPr>
        <a:xfrm>
          <a:off x="0" y="946260"/>
          <a:ext cx="3654552" cy="931915"/>
        </a:xfrm>
        <a:prstGeom prst="roundRect">
          <a:avLst/>
        </a:prstGeom>
        <a:gradFill rotWithShape="0">
          <a:gsLst>
            <a:gs pos="90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Especially useful for multilingual national broadcasters</a:t>
          </a:r>
          <a:r>
            <a:rPr lang="en-AU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 with scheduled programme slots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45492" y="991752"/>
        <a:ext cx="3563568" cy="840931"/>
      </dsp:txXfrm>
    </dsp:sp>
    <dsp:sp modelId="{AD573B35-EC59-45DA-98DE-62196A8D13C0}">
      <dsp:nvSpPr>
        <dsp:cNvPr id="0" name=""/>
        <dsp:cNvSpPr/>
      </dsp:nvSpPr>
      <dsp:spPr>
        <a:xfrm>
          <a:off x="0" y="1892238"/>
          <a:ext cx="3654552" cy="931915"/>
        </a:xfrm>
        <a:prstGeom prst="roundRect">
          <a:avLst/>
        </a:prstGeom>
        <a:gradFill rotWithShape="0">
          <a:gsLst>
            <a:gs pos="90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Is flexible, can be station, network or ensemble based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45492" y="1937730"/>
        <a:ext cx="3563568" cy="840931"/>
      </dsp:txXfrm>
    </dsp:sp>
    <dsp:sp modelId="{930DF5C0-A4F8-49D1-B29E-BF2357AB8533}">
      <dsp:nvSpPr>
        <dsp:cNvPr id="0" name=""/>
        <dsp:cNvSpPr/>
      </dsp:nvSpPr>
      <dsp:spPr>
        <a:xfrm>
          <a:off x="0" y="2838216"/>
          <a:ext cx="3654552" cy="931915"/>
        </a:xfrm>
        <a:prstGeom prst="roundRect">
          <a:avLst/>
        </a:prstGeom>
        <a:gradFill rotWithShape="0">
          <a:gsLst>
            <a:gs pos="90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Some receivers can record programs for later listening</a:t>
          </a:r>
          <a:endParaRPr lang="en-AU" sz="1800" kern="1200" dirty="0">
            <a:solidFill>
              <a:schemeClr val="tx1"/>
            </a:solidFill>
            <a:latin typeface="Arial" pitchFamily="34" charset="0"/>
            <a:ea typeface="+mn-ea"/>
            <a:cs typeface="Arial" pitchFamily="34" charset="0"/>
          </a:endParaRPr>
        </a:p>
      </dsp:txBody>
      <dsp:txXfrm>
        <a:off x="45492" y="2883708"/>
        <a:ext cx="3563568" cy="84093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EACAE9-B322-45E1-AAA9-05D9F95890B2}" type="datetimeFigureOut">
              <a:rPr lang="en-AU" smtClean="0"/>
              <a:pPr/>
              <a:t>6/12/2013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9FD85B-CAF3-450D-9A40-DE859A7B5CA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55733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9FD85B-CAF3-450D-9A40-DE859A7B5CA8}" type="slidenum">
              <a:rPr lang="en-AU" smtClean="0"/>
              <a:pPr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8246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2B53B-D454-40A2-83AC-0D49A935C800}" type="datetimeFigureOut">
              <a:rPr lang="en-GB" smtClean="0"/>
              <a:pPr/>
              <a:t>06/12/2013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819A9-9237-421C-A378-3E75F5C350A3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2" descr="S:\Communications\Presentations\WorldDMB corporate  presentation\WorldDMB PRESENTATION_NEW_Oct 2012\Assembled slides (PNG)\WorldDMB.052.png"/>
          <p:cNvPicPr>
            <a:picLocks noChangeAspect="1" noChangeArrowheads="1"/>
          </p:cNvPicPr>
          <p:nvPr userDrawn="1"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etsi.org/standards" TargetMode="External"/><Relationship Id="rId4" Type="http://schemas.openxmlformats.org/officeDocument/2006/relationships/hyperlink" Target="http://www.worlddab.org/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18" Type="http://schemas.openxmlformats.org/officeDocument/2006/relationships/image" Target="../media/image23.jpeg"/><Relationship Id="rId26" Type="http://schemas.openxmlformats.org/officeDocument/2006/relationships/image" Target="../media/image31.png"/><Relationship Id="rId3" Type="http://schemas.openxmlformats.org/officeDocument/2006/relationships/image" Target="../media/image8.jpeg"/><Relationship Id="rId21" Type="http://schemas.openxmlformats.org/officeDocument/2006/relationships/image" Target="../media/image26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17" Type="http://schemas.openxmlformats.org/officeDocument/2006/relationships/image" Target="../media/image22.jpeg"/><Relationship Id="rId25" Type="http://schemas.openxmlformats.org/officeDocument/2006/relationships/image" Target="../media/image30.png"/><Relationship Id="rId2" Type="http://schemas.openxmlformats.org/officeDocument/2006/relationships/image" Target="../media/image7.jpeg"/><Relationship Id="rId16" Type="http://schemas.openxmlformats.org/officeDocument/2006/relationships/image" Target="../media/image21.jpeg"/><Relationship Id="rId20" Type="http://schemas.openxmlformats.org/officeDocument/2006/relationships/image" Target="../media/image25.jpeg"/><Relationship Id="rId29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jpeg"/><Relationship Id="rId24" Type="http://schemas.openxmlformats.org/officeDocument/2006/relationships/image" Target="../media/image29.jpeg"/><Relationship Id="rId5" Type="http://schemas.openxmlformats.org/officeDocument/2006/relationships/image" Target="../media/image10.jpeg"/><Relationship Id="rId15" Type="http://schemas.openxmlformats.org/officeDocument/2006/relationships/image" Target="../media/image20.jpeg"/><Relationship Id="rId23" Type="http://schemas.openxmlformats.org/officeDocument/2006/relationships/image" Target="../media/image28.jpeg"/><Relationship Id="rId28" Type="http://schemas.openxmlformats.org/officeDocument/2006/relationships/image" Target="../media/image33.jpeg"/><Relationship Id="rId10" Type="http://schemas.openxmlformats.org/officeDocument/2006/relationships/image" Target="../media/image15.jpeg"/><Relationship Id="rId19" Type="http://schemas.openxmlformats.org/officeDocument/2006/relationships/image" Target="../media/image24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Relationship Id="rId22" Type="http://schemas.openxmlformats.org/officeDocument/2006/relationships/image" Target="../media/image27.png"/><Relationship Id="rId27" Type="http://schemas.openxmlformats.org/officeDocument/2006/relationships/image" Target="../media/image32.png"/><Relationship Id="rId30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38.jpeg"/><Relationship Id="rId12" Type="http://schemas.openxmlformats.org/officeDocument/2006/relationships/image" Target="../media/image4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11" Type="http://schemas.openxmlformats.org/officeDocument/2006/relationships/image" Target="../media/image42.jpeg"/><Relationship Id="rId5" Type="http://schemas.openxmlformats.org/officeDocument/2006/relationships/diagramColors" Target="../diagrams/colors2.xml"/><Relationship Id="rId10" Type="http://schemas.openxmlformats.org/officeDocument/2006/relationships/image" Target="../media/image41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4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gif"/><Relationship Id="rId5" Type="http://schemas.openxmlformats.org/officeDocument/2006/relationships/image" Target="../media/image51.wmf"/><Relationship Id="rId4" Type="http://schemas.openxmlformats.org/officeDocument/2006/relationships/image" Target="../media/image50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6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13" Type="http://schemas.openxmlformats.org/officeDocument/2006/relationships/hyperlink" Target="http://images.google.com.au/imgres?imgurl=http://sng-tv.net/images/SWEDISH_ENCODER_2_.jpg&amp;imgrefurl=http://sng-tv.net/engl_driveaway_1_5.htm&amp;h=533&amp;w=400&amp;sz=19&amp;hl=en&amp;start=18&amp;um=1&amp;tbnid=HkXc95Loj5rewM:&amp;tbnh=132&amp;tbnw=99&amp;prev=/images?q=studio+encoder+equipment&amp;um=1&amp;hl=en" TargetMode="External"/><Relationship Id="rId3" Type="http://schemas.openxmlformats.org/officeDocument/2006/relationships/image" Target="../media/image67.jpeg"/><Relationship Id="rId7" Type="http://schemas.openxmlformats.org/officeDocument/2006/relationships/hyperlink" Target="http://images.google.com.au/imgres?imgurl=http://www.advancedmp3players.co.uk/shop/images/products/BLUENOTE/BLUENOTEmainlarge.jpg&amp;imgrefurl=http://www.onlinedab.co.uk/DAB-items.asp?sc=Personal+DAB+Radio&amp;h=572&amp;w=600&amp;sz=53&amp;hl=en&amp;start=10&amp;um=1&amp;tbnid=gvylmXisxFOamM:&amp;tbnh=129&amp;tbnw=135&amp;prev=/images?q=DAB+radio+receivers&amp;um=1&amp;hl=en" TargetMode="External"/><Relationship Id="rId12" Type="http://schemas.openxmlformats.org/officeDocument/2006/relationships/image" Target="../media/image74.jpeg"/><Relationship Id="rId2" Type="http://schemas.openxmlformats.org/officeDocument/2006/relationships/hyperlink" Target="http://barrettcommunications.com.au/Images/telikom-png-transmitter-rack-1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jpeg"/><Relationship Id="rId11" Type="http://schemas.openxmlformats.org/officeDocument/2006/relationships/image" Target="../media/image73.jpeg"/><Relationship Id="rId5" Type="http://schemas.openxmlformats.org/officeDocument/2006/relationships/image" Target="../media/image69.jpeg"/><Relationship Id="rId15" Type="http://schemas.openxmlformats.org/officeDocument/2006/relationships/image" Target="../media/image76.jpeg"/><Relationship Id="rId10" Type="http://schemas.openxmlformats.org/officeDocument/2006/relationships/image" Target="../media/image72.jpeg"/><Relationship Id="rId4" Type="http://schemas.openxmlformats.org/officeDocument/2006/relationships/image" Target="../media/image68.png"/><Relationship Id="rId9" Type="http://schemas.openxmlformats.org/officeDocument/2006/relationships/hyperlink" Target="http://images.google.com.au/imgres?imgurl=http://shop.audioimages.co.uk/images/JVC_KD_DB101_Car_Audio_Unit.jpg&amp;imgrefurl=http://shop.audioimages.co.uk/jvc-kd-db101-dab-cd-mp3-wma-car-audio-receiver-front-aux-input-p-345.html&amp;h=281&amp;w=900&amp;sz=199&amp;hl=en&amp;start=1&amp;um=1&amp;tbnid=I2xffV44cndRXM:&amp;tbnh=46&amp;tbnw=146&amp;prev=/images?q=DAB+car+radio+receivers&amp;ndsp=20&amp;um=1&amp;hl=en&amp;sa=N" TargetMode="External"/><Relationship Id="rId14" Type="http://schemas.openxmlformats.org/officeDocument/2006/relationships/image" Target="../media/image75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7" Type="http://schemas.openxmlformats.org/officeDocument/2006/relationships/image" Target="../media/image86.wmf"/><Relationship Id="rId2" Type="http://schemas.openxmlformats.org/officeDocument/2006/relationships/image" Target="../media/image81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1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0" t="5039"/>
          <a:stretch/>
        </p:blipFill>
        <p:spPr>
          <a:xfrm>
            <a:off x="0" y="-1"/>
            <a:ext cx="9137064" cy="2156901"/>
          </a:xfrm>
          <a:prstGeom prst="rect">
            <a:avLst/>
          </a:prstGeom>
        </p:spPr>
      </p:pic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37" y="2060848"/>
            <a:ext cx="9144000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AU" sz="3200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 </a:t>
            </a:r>
            <a:r>
              <a:rPr lang="en-AU" sz="3200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DAB+ System</a:t>
            </a:r>
          </a:p>
          <a:p>
            <a:pPr algn="ctr"/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Dr. Les Sabel  - WorldDMB Technical Committee</a:t>
            </a:r>
          </a:p>
          <a:p>
            <a:pPr algn="ct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3563888" y="5920824"/>
            <a:ext cx="525658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 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6"/>
          <p:cNvSpPr txBox="1">
            <a:spLocks/>
          </p:cNvSpPr>
          <p:nvPr/>
        </p:nvSpPr>
        <p:spPr bwMode="auto">
          <a:xfrm>
            <a:off x="278159" y="980728"/>
            <a:ext cx="8595497" cy="423694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rgbClr val="009EE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DAB Family of Standards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rgbClr val="009EE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DAB+ Features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rgbClr val="009EE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Ensemble Structure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rgbClr val="009EE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System Structure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rgbClr val="009EE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Network Options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rgbClr val="009EE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The Future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b="1" dirty="0" smtClean="0">
              <a:solidFill>
                <a:srgbClr val="0070C0"/>
              </a:solidFill>
              <a:ea typeface="ＭＳ Ｐゴシック" pitchFamily="34" charset="-128"/>
              <a:cs typeface="+mj-cs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32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32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32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32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32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32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3200" dirty="0" smtClean="0">
              <a:ea typeface="ＭＳ Ｐゴシック" pitchFamily="34" charset="-128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2195736" y="5848816"/>
            <a:ext cx="676875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Overview of the DAB+ System </a:t>
            </a:r>
            <a:endParaRPr lang="en-GB" sz="3200" dirty="0"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68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3707904" y="5859269"/>
            <a:ext cx="52565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An introduction </a:t>
            </a:r>
            <a:endParaRPr lang="en-GB" sz="2000" dirty="0">
              <a:latin typeface="+mn-lt"/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539552" y="1052736"/>
            <a:ext cx="7977116" cy="73691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 to the DAB Family of Standards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Introduction - multi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556792"/>
            <a:ext cx="3995196" cy="3477961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6228185" y="1875692"/>
            <a:ext cx="2736304" cy="1883391"/>
          </a:xfrm>
          <a:prstGeom prst="wedgeRoundRectCallout">
            <a:avLst>
              <a:gd name="adj1" fmla="val -76033"/>
              <a:gd name="adj2" fmla="val -5439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 family provides the most cost effective delivery of digital radio and mobile TV</a:t>
            </a:r>
            <a:endParaRPr lang="en-A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93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2339752" y="5881335"/>
            <a:ext cx="6624736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The DAB Family of Standards</a:t>
            </a:r>
            <a:endParaRPr lang="en-GB" sz="2000" dirty="0">
              <a:cs typeface="Calibri" pitchFamily="34" charset="0"/>
            </a:endParaRPr>
          </a:p>
          <a:p>
            <a:pPr algn="r"/>
            <a:r>
              <a:rPr lang="en-GB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en-GB" sz="2000" dirty="0">
              <a:latin typeface="+mn-lt"/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436488" y="692696"/>
            <a:ext cx="8229600" cy="46805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Eureka Family of Standards</a:t>
            </a:r>
            <a:endParaRPr lang="en-AU" dirty="0" smtClean="0">
              <a:solidFill>
                <a:srgbClr val="0070C0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AU" dirty="0" smtClean="0">
              <a:solidFill>
                <a:srgbClr val="0070C0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 :</a:t>
            </a:r>
            <a:r>
              <a:rPr lang="en-AU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dirty="0" smtClean="0">
                <a:latin typeface="Arial" panose="020B0604020202020204" pitchFamily="34" charset="0"/>
                <a:cs typeface="Arial" panose="020B0604020202020204" pitchFamily="34" charset="0"/>
              </a:rPr>
              <a:t>1995	Original audio with PAD and data services standard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T-DMB :</a:t>
            </a:r>
            <a:r>
              <a:rPr lang="en-AU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dirty="0" smtClean="0">
                <a:latin typeface="Arial" panose="020B0604020202020204" pitchFamily="34" charset="0"/>
                <a:cs typeface="Arial" panose="020B0604020202020204" pitchFamily="34" charset="0"/>
              </a:rPr>
              <a:t>2006	Added video services for Mobile TV and enhanced 			data streaming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:</a:t>
            </a:r>
            <a:r>
              <a:rPr lang="en-AU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dirty="0" smtClean="0">
                <a:latin typeface="Arial" panose="020B0604020202020204" pitchFamily="34" charset="0"/>
                <a:cs typeface="Arial" panose="020B0604020202020204" pitchFamily="34" charset="0"/>
              </a:rPr>
              <a:t>2007	Enhanced audio service efficiency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dirty="0" smtClean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DAB+?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dirty="0" smtClean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AU" dirty="0" smtClean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dab_plus_sup_black__2_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2200" y="401195"/>
            <a:ext cx="1611826" cy="583001"/>
          </a:xfrm>
          <a:prstGeom prst="rect">
            <a:avLst/>
          </a:prstGeom>
        </p:spPr>
      </p:pic>
      <p:pic>
        <p:nvPicPr>
          <p:cNvPr id="8" name="Picture 7" descr="logo_A_notex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51288" y="416241"/>
            <a:ext cx="1323759" cy="521165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275856" y="2803070"/>
            <a:ext cx="3470209" cy="985969"/>
          </a:xfrm>
          <a:prstGeom prst="wedgeRoundRectCallout">
            <a:avLst>
              <a:gd name="adj1" fmla="val -86168"/>
              <a:gd name="adj2" fmla="val -14000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>
                <a:solidFill>
                  <a:schemeClr val="tx1"/>
                </a:solidFill>
              </a:rPr>
              <a:t>One family provides the most cost effective delivery of digital radio and mobile TV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0" name="Content Placeholder 3"/>
          <p:cNvSpPr txBox="1">
            <a:spLocks/>
          </p:cNvSpPr>
          <p:nvPr/>
        </p:nvSpPr>
        <p:spPr>
          <a:xfrm>
            <a:off x="436488" y="4005064"/>
            <a:ext cx="8229600" cy="1808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defTabSz="9144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AU" dirty="0" smtClean="0">
                <a:latin typeface="Arial" panose="020B0604020202020204" pitchFamily="34" charset="0"/>
                <a:cs typeface="Arial" panose="020B0604020202020204" pitchFamily="34" charset="0"/>
              </a:rPr>
              <a:t>2.5 times more audio services than DAB due to the use of  HE AAC+ v2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 smtClean="0">
                <a:latin typeface="Arial" panose="020B0604020202020204" pitchFamily="34" charset="0"/>
                <a:cs typeface="Arial" panose="020B0604020202020204" pitchFamily="34" charset="0"/>
              </a:rPr>
              <a:t>Slightly better coverage – 1 to 2dB better than DAB – better FEC coding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 smtClean="0">
                <a:latin typeface="Arial" panose="020B0604020202020204" pitchFamily="34" charset="0"/>
                <a:cs typeface="Arial" panose="020B0604020202020204" pitchFamily="34" charset="0"/>
              </a:rPr>
              <a:t>More flexibility for Programme Associated Data delivery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 smtClean="0">
                <a:latin typeface="Arial" panose="020B0604020202020204" pitchFamily="34" charset="0"/>
                <a:cs typeface="Arial" panose="020B0604020202020204" pitchFamily="34" charset="0"/>
              </a:rPr>
              <a:t>PAD content has much stronger error protection</a:t>
            </a:r>
          </a:p>
        </p:txBody>
      </p:sp>
    </p:spTree>
    <p:extLst>
      <p:ext uri="{BB962C8B-B14F-4D97-AF65-F5344CB8AC3E}">
        <p14:creationId xmlns:p14="http://schemas.microsoft.com/office/powerpoint/2010/main" val="240948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3707904" y="5859269"/>
            <a:ext cx="52565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DAB Standards</a:t>
            </a:r>
            <a:endParaRPr lang="en-GB" sz="2000" dirty="0">
              <a:latin typeface="+mn-lt"/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457200" y="980728"/>
            <a:ext cx="8229600" cy="41928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AU" sz="1800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detailed description of the DAB+ system refer to the following ETSI standards documents</a:t>
            </a:r>
          </a:p>
          <a:p>
            <a:pPr algn="l"/>
            <a:endParaRPr lang="en-AU" sz="1800" dirty="0" smtClean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defRPr/>
            </a:pPr>
            <a:r>
              <a:rPr lang="en-A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300 401 		Main document</a:t>
            </a:r>
          </a:p>
          <a:p>
            <a:pPr algn="l">
              <a:defRPr/>
            </a:pPr>
            <a:r>
              <a:rPr lang="en-A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 101 496-1, -2, -3	Guidelines of use and operation</a:t>
            </a:r>
          </a:p>
          <a:p>
            <a:pPr algn="l">
              <a:defRPr/>
            </a:pPr>
            <a:r>
              <a:rPr lang="en-A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TS 102 563		Transport of AAC audio</a:t>
            </a:r>
          </a:p>
          <a:p>
            <a:pPr algn="l">
              <a:defRPr/>
            </a:pPr>
            <a:endParaRPr lang="en-AU" sz="1800" dirty="0" smtClean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defRPr/>
            </a:pPr>
            <a:endParaRPr lang="en-AU" sz="18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defRPr/>
            </a:pPr>
            <a:endParaRPr lang="en-AU" sz="18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defRPr/>
            </a:pPr>
            <a:endParaRPr lang="en-AU" sz="18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defRPr/>
            </a:pPr>
            <a:endParaRPr lang="en-AU" sz="18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defRPr/>
            </a:pPr>
            <a:endParaRPr lang="en-AU" sz="18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ETS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2597" y="3869607"/>
            <a:ext cx="3389971" cy="1021522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5117911" y="3282203"/>
            <a:ext cx="3769252" cy="1330659"/>
          </a:xfrm>
          <a:prstGeom prst="wedgeRoundRectCallout">
            <a:avLst>
              <a:gd name="adj1" fmla="val -76033"/>
              <a:gd name="adj2" fmla="val -5439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AU" dirty="0" smtClean="0">
                <a:solidFill>
                  <a:schemeClr val="tx1"/>
                </a:solidFill>
              </a:rPr>
              <a:t>See </a:t>
            </a:r>
            <a:r>
              <a:rPr lang="en-AU" dirty="0">
                <a:solidFill>
                  <a:srgbClr val="0070C0"/>
                </a:solidFill>
                <a:hlinkClick r:id="rId4"/>
              </a:rPr>
              <a:t>http://</a:t>
            </a:r>
            <a:r>
              <a:rPr lang="en-AU" dirty="0" smtClean="0">
                <a:solidFill>
                  <a:srgbClr val="0070C0"/>
                </a:solidFill>
                <a:hlinkClick r:id="rId4"/>
              </a:rPr>
              <a:t>www.worlddab.org</a:t>
            </a:r>
            <a:endParaRPr lang="en-AU" dirty="0" smtClean="0">
              <a:solidFill>
                <a:srgbClr val="0070C0"/>
              </a:solidFill>
            </a:endParaRPr>
          </a:p>
          <a:p>
            <a:pPr algn="ctr"/>
            <a:r>
              <a:rPr lang="en-AU" dirty="0" smtClean="0">
                <a:solidFill>
                  <a:schemeClr val="tx1"/>
                </a:solidFill>
              </a:rPr>
              <a:t>or </a:t>
            </a:r>
          </a:p>
          <a:p>
            <a:pPr algn="ctr"/>
            <a:r>
              <a:rPr lang="en-AU" dirty="0" smtClean="0">
                <a:solidFill>
                  <a:schemeClr val="tx1"/>
                </a:solidFill>
                <a:hlinkClick r:id="rId5"/>
              </a:rPr>
              <a:t>http://www.etsi.org/standards</a:t>
            </a:r>
            <a:endParaRPr lang="en-AU" dirty="0" smtClean="0">
              <a:solidFill>
                <a:schemeClr val="tx1"/>
              </a:solidFill>
            </a:endParaRPr>
          </a:p>
          <a:p>
            <a:pPr algn="ctr"/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48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6"/>
          <p:cNvSpPr txBox="1">
            <a:spLocks/>
          </p:cNvSpPr>
          <p:nvPr/>
        </p:nvSpPr>
        <p:spPr bwMode="auto">
          <a:xfrm>
            <a:off x="278159" y="1314744"/>
            <a:ext cx="8595497" cy="3902926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rgbClr val="009EE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DAB+ Features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 smtClean="0">
              <a:solidFill>
                <a:srgbClr val="0070C0"/>
              </a:solidFill>
              <a:ea typeface="ＭＳ Ｐゴシック" pitchFamily="34" charset="-128"/>
              <a:cs typeface="+mj-cs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2195736" y="5920824"/>
            <a:ext cx="676875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Overview of the DAB+ System </a:t>
            </a:r>
            <a:endParaRPr lang="en-GB" sz="3200" dirty="0"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89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Content Placeholder 3"/>
          <p:cNvSpPr txBox="1">
            <a:spLocks/>
          </p:cNvSpPr>
          <p:nvPr/>
        </p:nvSpPr>
        <p:spPr>
          <a:xfrm>
            <a:off x="432348" y="676281"/>
            <a:ext cx="8045572" cy="6415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 smtClean="0">
                <a:latin typeface="Arial" pitchFamily="34" charset="0"/>
              </a:rPr>
              <a:t>Australian example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A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Simulcast stations (AM / FM)		new DAB+ only stations</a:t>
            </a:r>
            <a:endParaRPr kumimoji="0" lang="en-AU" sz="18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2555776" y="586856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Features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Placeholder 4"/>
          <p:cNvSpPr txBox="1">
            <a:spLocks/>
          </p:cNvSpPr>
          <p:nvPr/>
        </p:nvSpPr>
        <p:spPr>
          <a:xfrm>
            <a:off x="323528" y="188640"/>
            <a:ext cx="8711008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Audio - </a:t>
            </a:r>
            <a:r>
              <a:rPr lang="en-US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Room for Lots of Services</a:t>
            </a:r>
            <a:endParaRPr lang="en-AU" b="1" dirty="0" smtClean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AU" b="1" dirty="0">
              <a:solidFill>
                <a:srgbClr val="00B0F0"/>
              </a:solidFill>
            </a:endParaRPr>
          </a:p>
        </p:txBody>
      </p:sp>
      <p:pic>
        <p:nvPicPr>
          <p:cNvPr id="9" name="Content Placeholder 3" descr="sydney stations going digital cop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968" y="1414201"/>
            <a:ext cx="3510746" cy="1201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melbourne stations going digita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7481" y="4578275"/>
            <a:ext cx="2123256" cy="898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Content Placeholder 3" descr="Perth stations going digital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2348" y="2610128"/>
            <a:ext cx="3120663" cy="93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6" descr="brisbane stations going digital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968" y="3439939"/>
            <a:ext cx="3400876" cy="113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\\crasrv1\shared\Marketing\Digital\Consumer Website\Content\Station Content\Digital Stations\Sydney\Gorilla\GorillaLogoB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00813" y="2219317"/>
            <a:ext cx="828876" cy="55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 descr="\\crasrv1\shared\Marketing\Digital\Consumer Website\Content\Station Content\Digital Stations\Sydney\ABC\ABC_COUNTRY_RGB_H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1324" y="3453022"/>
            <a:ext cx="1298976" cy="508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\\crasrv1\shared\Marketing\Digital\Consumer Website\Content\Station Content\Digital Stations\Sydney\Novanation\nn_black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89717" y="2091455"/>
            <a:ext cx="1517422" cy="560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9" descr="\\crasrv1\shared\Marketing\Digital\Consumer Website\Content\Station Content\Digital Stations\Sydney\Koffee\koffee_420x14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49990" y="2828940"/>
            <a:ext cx="1036020" cy="345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3" descr="\\crasrv1\shared\Marketing\Digital\Consumer Website\Content\Station Content\Digital Stations\Sydney\Radar\radarradio-logoOnWhit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77888" y="2120712"/>
            <a:ext cx="643636" cy="501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1" descr="\\crasrv1\shared\Marketing\Digital\Consumer Website\Content\Station Content\Digital Stations\Sydney\The Edge\3_RGB_SCREEN_Edge_Digital_REF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18398" y="1478420"/>
            <a:ext cx="1007715" cy="58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7" descr="\\crasrv1\shared\Marketing\Digital\Consumer Website\Content\Station Content\Digital Stations\Sydney\ABC\ABC_DIG_RGB_HI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30036" y="2598425"/>
            <a:ext cx="1228762" cy="479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0" descr="\\crasrv1\shared\Marketing\Digital\Consumer Website\Content\Station Content\Digital Stations\Sydney\Pink\pink_radio_talent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768479" y="3346397"/>
            <a:ext cx="1228761" cy="4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\\crasrv1\shared\Marketing\Digital\Consumer Website\Content\Station Content\Digital Stations\Sydney\ABC\ABC_JAZZ_RGB_HI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137335" y="1818658"/>
            <a:ext cx="1340585" cy="52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7" descr="4kq.jp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059909" y="1576277"/>
            <a:ext cx="624615" cy="62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18" descr="MixPlus.jp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288932" y="2554387"/>
            <a:ext cx="948045" cy="948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9" descr="WSFM.jpg"/>
          <p:cNvPicPr>
            <a:picLocks noChangeAspect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348844" y="3090074"/>
            <a:ext cx="496706" cy="49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468431" y="2806805"/>
            <a:ext cx="501907" cy="23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843471" y="4475358"/>
            <a:ext cx="886602" cy="591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915534" y="2293149"/>
            <a:ext cx="780166" cy="260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0" descr="S:\Marketing\Digital\Consumer Website\Content\Station Content\Digital Stations\Sydney\Choose the Hits Jelli\Choose-The-Hits-Logo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253799" y="4043862"/>
            <a:ext cx="613730" cy="53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2" descr="S:\Marketing\Digital\Consumer Website\Content\Station Content\Digital Stations\Sydney\The Crack\The Crack.gif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348292" y="4122470"/>
            <a:ext cx="1155946" cy="283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3" descr="S:\Marketing\Digital\Consumer Website\Content\Station Content\Digital Stations\Melbourne\The Buckle\TheBuckle_RGB_small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5019684" y="3961430"/>
            <a:ext cx="583824" cy="4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Slide Number Placeholder 27"/>
          <p:cNvSpPr>
            <a:spLocks noGrp="1"/>
          </p:cNvSpPr>
          <p:nvPr>
            <p:ph type="sldNum" sz="quarter" idx="4294967295"/>
          </p:nvPr>
        </p:nvSpPr>
        <p:spPr>
          <a:xfrm>
            <a:off x="6939228" y="5611642"/>
            <a:ext cx="1747571" cy="22133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112405B-7C77-4A1D-AEAD-436EF0234E45}" type="slidenum">
              <a:rPr lang="en-AU"/>
              <a:pPr>
                <a:defRPr/>
              </a:pPr>
              <a:t>7</a:t>
            </a:fld>
            <a:endParaRPr lang="en-AU" dirty="0"/>
          </a:p>
        </p:txBody>
      </p:sp>
      <p:pic>
        <p:nvPicPr>
          <p:cNvPr id="12" name="Picture 5" descr="Adelaide stations going digital.jpg"/>
          <p:cNvPicPr>
            <a:picLocks noChangeAspect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32348" y="4578275"/>
            <a:ext cx="2051420" cy="6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W Remix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977" y="4616260"/>
            <a:ext cx="822932" cy="822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ix '90s 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860" y="4618469"/>
            <a:ext cx="934261" cy="934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ix '80s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636" y="4819653"/>
            <a:ext cx="807725" cy="80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uddha logo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73" y="1124744"/>
            <a:ext cx="824909" cy="90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oveLand logo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524" y="1414201"/>
            <a:ext cx="13239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southerncrossaustereo.com.au/wp-files/uploads/2012/07/stardust-logo.jp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335" y="3187808"/>
            <a:ext cx="939805" cy="7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48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404664"/>
            <a:ext cx="6489700" cy="47521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indent="0">
              <a:spcBef>
                <a:spcPct val="20000"/>
              </a:spcBef>
              <a:buFont typeface="Arial" pitchFamily="34" charset="0"/>
              <a:buNone/>
              <a:defRPr sz="3200" b="1">
                <a:solidFill>
                  <a:srgbClr val="00B0F0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AU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Choose the station from a list</a:t>
            </a:r>
          </a:p>
        </p:txBody>
      </p:sp>
      <p:sp>
        <p:nvSpPr>
          <p:cNvPr id="6" name="Content Placeholder 3"/>
          <p:cNvSpPr txBox="1">
            <a:spLocks/>
          </p:cNvSpPr>
          <p:nvPr/>
        </p:nvSpPr>
        <p:spPr>
          <a:xfrm>
            <a:off x="451399" y="1420924"/>
            <a:ext cx="6452886" cy="6415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AU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No more need to remember the station’s frequency!!!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AU" sz="18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pic>
        <p:nvPicPr>
          <p:cNvPr id="8" name="Picture 2" descr="\\tsclient\C\Users\les.sabel\Documents\Business\Images and clipart\Radio images\IMG_08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060848"/>
            <a:ext cx="4145280" cy="3108960"/>
          </a:xfrm>
          <a:prstGeom prst="rect">
            <a:avLst/>
          </a:prstGeom>
          <a:noFill/>
        </p:spPr>
      </p:pic>
      <p:sp>
        <p:nvSpPr>
          <p:cNvPr id="9" name="Right Arrow 8"/>
          <p:cNvSpPr/>
          <p:nvPr/>
        </p:nvSpPr>
        <p:spPr>
          <a:xfrm>
            <a:off x="2124733" y="3226336"/>
            <a:ext cx="1655179" cy="300942"/>
          </a:xfrm>
          <a:prstGeom prst="rightArrow">
            <a:avLst/>
          </a:prstGeom>
          <a:solidFill>
            <a:srgbClr val="009EE0"/>
          </a:solidFill>
          <a:ln>
            <a:solidFill>
              <a:srgbClr val="009E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n>
                <a:solidFill>
                  <a:srgbClr val="009EE0"/>
                </a:solidFill>
              </a:ln>
            </a:endParaRPr>
          </a:p>
        </p:txBody>
      </p:sp>
      <p:sp>
        <p:nvSpPr>
          <p:cNvPr id="10" name="Content Placeholder 3"/>
          <p:cNvSpPr txBox="1">
            <a:spLocks/>
          </p:cNvSpPr>
          <p:nvPr/>
        </p:nvSpPr>
        <p:spPr>
          <a:xfrm>
            <a:off x="1356945" y="2852936"/>
            <a:ext cx="1774785" cy="5122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 smtClean="0">
                <a:solidFill>
                  <a:srgbClr val="009EE0"/>
                </a:solidFill>
                <a:latin typeface="Arial" pitchFamily="34" charset="0"/>
                <a:ea typeface="+mn-ea"/>
                <a:cs typeface="+mn-cs"/>
              </a:rPr>
              <a:t>Station list</a:t>
            </a:r>
            <a:endParaRPr kumimoji="0" lang="en-AU" sz="1800" b="0" i="0" u="none" strike="noStrike" kern="1200" cap="none" spc="0" normalizeH="0" baseline="0" noProof="0" dirty="0" smtClean="0">
              <a:ln>
                <a:noFill/>
              </a:ln>
              <a:solidFill>
                <a:srgbClr val="009EE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451399" y="3933056"/>
            <a:ext cx="2748722" cy="1345135"/>
          </a:xfrm>
          <a:prstGeom prst="wedgeRoundRectCallout">
            <a:avLst>
              <a:gd name="adj1" fmla="val 66756"/>
              <a:gd name="adj2" fmla="val -44555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dirty="0" smtClean="0">
              <a:solidFill>
                <a:schemeClr val="tx1"/>
              </a:solidFill>
            </a:endParaRPr>
          </a:p>
          <a:p>
            <a:r>
              <a:rPr lang="en-AU" dirty="0" smtClean="0">
                <a:solidFill>
                  <a:schemeClr val="tx1"/>
                </a:solidFill>
              </a:rPr>
              <a:t>Easy </a:t>
            </a:r>
            <a:r>
              <a:rPr lang="en-AU" dirty="0">
                <a:solidFill>
                  <a:schemeClr val="tx1"/>
                </a:solidFill>
              </a:rPr>
              <a:t>to choose a station, listener has more information about the services available</a:t>
            </a:r>
          </a:p>
          <a:p>
            <a:pPr algn="ctr"/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555776" y="586856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Features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899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 Associated Data (PAD) </a:t>
            </a:r>
          </a:p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Dynamic Label Segment – Text Delivery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d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98523" y="1986820"/>
            <a:ext cx="3962400" cy="29718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1270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graphicFrame>
        <p:nvGraphicFramePr>
          <p:cNvPr id="8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3790351"/>
              </p:ext>
            </p:extLst>
          </p:nvPr>
        </p:nvGraphicFramePr>
        <p:xfrm>
          <a:off x="529771" y="1697854"/>
          <a:ext cx="3730752" cy="3639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2555776" y="586856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Features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89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 Associated Data</a:t>
            </a:r>
          </a:p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Slideshow (SLS) Images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3042106"/>
              </p:ext>
            </p:extLst>
          </p:nvPr>
        </p:nvGraphicFramePr>
        <p:xfrm>
          <a:off x="384558" y="1634001"/>
          <a:ext cx="4342435" cy="38832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 descr="SlideAdJustCar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29830" y="1550940"/>
            <a:ext cx="1736451" cy="122998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1" name="Picture 10" descr="SlideTemplate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963891" y="1550944"/>
            <a:ext cx="1856581" cy="1229984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2" name="Picture 11" descr="SlideAdSingaporeAL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29830" y="2887144"/>
            <a:ext cx="1736451" cy="126193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3" name="Picture 12" descr="0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963891" y="2866830"/>
            <a:ext cx="1736451" cy="119991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4" name="Picture 13" descr="SlideNovapromo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029830" y="4253444"/>
            <a:ext cx="1736451" cy="118958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5" name="Picture 14" descr="2kyTips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985713" y="4247101"/>
            <a:ext cx="1736451" cy="1195924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6" name="TextBox 11"/>
          <p:cNvSpPr txBox="1">
            <a:spLocks noChangeArrowheads="1"/>
          </p:cNvSpPr>
          <p:nvPr/>
        </p:nvSpPr>
        <p:spPr bwMode="auto">
          <a:xfrm>
            <a:off x="2555776" y="586856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Features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53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Services </a:t>
            </a:r>
          </a:p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Electronic Programme Guide (EPG)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6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209178"/>
              </p:ext>
            </p:extLst>
          </p:nvPr>
        </p:nvGraphicFramePr>
        <p:xfrm>
          <a:off x="446028" y="1617204"/>
          <a:ext cx="3654552" cy="3770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" name="Picture 2" descr="Example of EPG on a DAB receiv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2030180"/>
            <a:ext cx="3888432" cy="2838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2555776" y="586856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Features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79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Services – Other 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2992" y="1556792"/>
            <a:ext cx="79554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Traffic e.g. TMC and TPEG can provide up to the moment information on </a:t>
            </a:r>
          </a:p>
          <a:p>
            <a:pPr>
              <a:buFont typeface="Arial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current traffic flow and congestion</a:t>
            </a:r>
          </a:p>
          <a:p>
            <a:pPr>
              <a:buFont typeface="Arial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fuel locations and prices</a:t>
            </a:r>
          </a:p>
          <a:p>
            <a:pPr>
              <a:buFont typeface="Arial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parking</a:t>
            </a:r>
          </a:p>
          <a:p>
            <a:pPr>
              <a:buFont typeface="Arial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7" y="3726297"/>
            <a:ext cx="1944216" cy="1653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\\crasbs01\shared\STRATEGIC DEV\DIGITAL RADIO\Pictures\Digital Radio Pictures 2012\Various\samsung-stt-d370-image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9673" y="3801386"/>
            <a:ext cx="1925142" cy="1713376"/>
          </a:xfrm>
          <a:prstGeom prst="rect">
            <a:avLst/>
          </a:prstGeom>
          <a:noFill/>
        </p:spPr>
      </p:pic>
      <p:pic>
        <p:nvPicPr>
          <p:cNvPr id="20" name="Picture 4" descr="\\crasbs01\shared\STRATEGIC DEV\DIGITAL RADIO\Pictures\Digital Radio Pictures 2013\German TPEG ma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58667" y="1988840"/>
            <a:ext cx="2547153" cy="153358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467544" y="298795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Journaline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Hierarchical categorised text service</a:t>
            </a:r>
          </a:p>
        </p:txBody>
      </p:sp>
      <p:sp>
        <p:nvSpPr>
          <p:cNvPr id="6" name="Rectangle 5"/>
          <p:cNvSpPr/>
          <p:nvPr/>
        </p:nvSpPr>
        <p:spPr>
          <a:xfrm>
            <a:off x="467544" y="3933056"/>
            <a:ext cx="20882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Custom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Applications can be developed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11"/>
          <p:cNvSpPr txBox="1">
            <a:spLocks noChangeArrowheads="1"/>
          </p:cNvSpPr>
          <p:nvPr/>
        </p:nvSpPr>
        <p:spPr bwMode="auto">
          <a:xfrm>
            <a:off x="2555776" y="586856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Features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643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6"/>
          <p:cNvSpPr txBox="1">
            <a:spLocks/>
          </p:cNvSpPr>
          <p:nvPr/>
        </p:nvSpPr>
        <p:spPr bwMode="auto">
          <a:xfrm>
            <a:off x="278159" y="1314744"/>
            <a:ext cx="8595497" cy="3902926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rgbClr val="009EE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Ensemble Structure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 smtClean="0">
              <a:solidFill>
                <a:srgbClr val="0070C0"/>
              </a:solidFill>
              <a:ea typeface="ＭＳ Ｐゴシック" pitchFamily="34" charset="-128"/>
              <a:cs typeface="+mj-cs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2195736" y="5848816"/>
            <a:ext cx="676875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Overview of the DAB+ System </a:t>
            </a:r>
            <a:endParaRPr lang="en-GB" sz="3200" dirty="0"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22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2555776" y="586856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Ensemble Structure</a:t>
            </a:r>
            <a:endParaRPr lang="en-GB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Ensemble Structure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3"/>
          <p:cNvSpPr txBox="1">
            <a:spLocks/>
          </p:cNvSpPr>
          <p:nvPr/>
        </p:nvSpPr>
        <p:spPr>
          <a:xfrm>
            <a:off x="0" y="1512766"/>
            <a:ext cx="4626732" cy="39188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Multiple different radio stations transmitting on the same frequency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AU" dirty="0" smtClean="0">
              <a:latin typeface="Arial" pitchFamily="34" charset="0"/>
              <a:ea typeface="+mn-ea"/>
              <a:cs typeface="+mn-cs"/>
            </a:endParaRPr>
          </a:p>
          <a:p>
            <a:pPr marL="342900" defTabSz="9144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AU" dirty="0">
                <a:latin typeface="Arial" pitchFamily="34" charset="0"/>
                <a:ea typeface="+mn-ea"/>
                <a:cs typeface="+mn-cs"/>
              </a:rPr>
              <a:t>Multiple different radio stations use the same transmitter</a:t>
            </a:r>
          </a:p>
          <a:p>
            <a:pPr marL="342900" defTabSz="914400" fontAlgn="auto">
              <a:spcBef>
                <a:spcPct val="20000"/>
              </a:spcBef>
              <a:spcAft>
                <a:spcPts val="0"/>
              </a:spcAft>
              <a:defRPr/>
            </a:pPr>
            <a:endParaRPr lang="en-AU" dirty="0">
              <a:latin typeface="Arial" pitchFamily="34" charset="0"/>
              <a:ea typeface="+mn-ea"/>
              <a:cs typeface="+mn-cs"/>
            </a:endParaRPr>
          </a:p>
          <a:p>
            <a:pPr marL="342900" defTabSz="9144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AU" dirty="0">
                <a:latin typeface="Arial" pitchFamily="34" charset="0"/>
                <a:ea typeface="+mn-ea"/>
                <a:cs typeface="+mn-cs"/>
              </a:rPr>
              <a:t>Multiple different radio stations share the cost of that single transmission</a:t>
            </a:r>
          </a:p>
        </p:txBody>
      </p:sp>
      <p:pic>
        <p:nvPicPr>
          <p:cNvPr id="9" name="Picture 7" descr="C:\Users\les.sabel\AppData\Local\Microsoft\Windows\Temporary Internet Files\Content.IE5\RRBWSIZF\MC9003710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1084636"/>
            <a:ext cx="1347826" cy="1892808"/>
          </a:xfrm>
          <a:prstGeom prst="rect">
            <a:avLst/>
          </a:prstGeom>
          <a:noFill/>
        </p:spPr>
      </p:pic>
      <p:pic>
        <p:nvPicPr>
          <p:cNvPr id="10" name="Picture 5" descr="C:\Users\les.sabel\AppData\Local\Microsoft\Windows\Temporary Internet Files\Content.IE5\62KUR60E\MC90039099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700808"/>
            <a:ext cx="1185031" cy="1102924"/>
          </a:xfrm>
          <a:prstGeom prst="rect">
            <a:avLst/>
          </a:prstGeom>
          <a:noFill/>
        </p:spPr>
      </p:pic>
      <p:pic>
        <p:nvPicPr>
          <p:cNvPr id="11" name="Picture 3" descr="C:\Users\les.sabel\AppData\Local\Microsoft\Windows\Temporary Internet Files\Content.IE5\62KUR60E\MM9002839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2977444"/>
            <a:ext cx="1140169" cy="1494014"/>
          </a:xfrm>
          <a:prstGeom prst="rect">
            <a:avLst/>
          </a:prstGeom>
          <a:noFill/>
        </p:spPr>
      </p:pic>
      <p:pic>
        <p:nvPicPr>
          <p:cNvPr id="12" name="Picture 4" descr="C:\Users\les.sabel\AppData\Local\Microsoft\Windows\Temporary Internet Files\Content.IE5\DCW68EW4\MC90037035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27062" y="3974671"/>
            <a:ext cx="1507083" cy="1521670"/>
          </a:xfrm>
          <a:prstGeom prst="rect">
            <a:avLst/>
          </a:prstGeom>
          <a:noFill/>
        </p:spPr>
      </p:pic>
      <p:pic>
        <p:nvPicPr>
          <p:cNvPr id="13" name="Picture 2" descr="C:\Users\les.sabel\AppData\Local\Microsoft\Windows\Temporary Internet Files\Content.IE5\DCW68EW4\MM900283828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21666" y="2977444"/>
            <a:ext cx="1156426" cy="1120844"/>
          </a:xfrm>
          <a:prstGeom prst="rect">
            <a:avLst/>
          </a:prstGeom>
          <a:noFill/>
        </p:spPr>
      </p:pic>
      <p:sp>
        <p:nvSpPr>
          <p:cNvPr id="14" name="Right Arrow 13"/>
          <p:cNvSpPr/>
          <p:nvPr/>
        </p:nvSpPr>
        <p:spPr>
          <a:xfrm rot="19679153">
            <a:off x="5906571" y="2932011"/>
            <a:ext cx="936190" cy="3160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Right Arrow 14"/>
          <p:cNvSpPr/>
          <p:nvPr/>
        </p:nvSpPr>
        <p:spPr>
          <a:xfrm rot="17219095">
            <a:off x="6551430" y="3305965"/>
            <a:ext cx="936190" cy="3160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Right Arrow 15"/>
          <p:cNvSpPr/>
          <p:nvPr/>
        </p:nvSpPr>
        <p:spPr>
          <a:xfrm rot="20558047">
            <a:off x="5786104" y="2188353"/>
            <a:ext cx="936190" cy="3160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Rounded Rectangular Callout 16"/>
          <p:cNvSpPr/>
          <p:nvPr/>
        </p:nvSpPr>
        <p:spPr>
          <a:xfrm>
            <a:off x="451398" y="4098288"/>
            <a:ext cx="3688554" cy="1309785"/>
          </a:xfrm>
          <a:prstGeom prst="wedgeRoundRectCallout">
            <a:avLst>
              <a:gd name="adj1" fmla="val 66756"/>
              <a:gd name="adj2" fmla="val -44555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dirty="0" smtClean="0">
              <a:solidFill>
                <a:schemeClr val="tx1"/>
              </a:solidFill>
            </a:endParaRPr>
          </a:p>
          <a:p>
            <a:r>
              <a:rPr lang="en-AU" dirty="0">
                <a:solidFill>
                  <a:schemeClr val="tx1"/>
                </a:solidFill>
              </a:rPr>
              <a:t>Very flexible to ensure the broadcaster can deliver the content they provide in the most cost effective manner</a:t>
            </a:r>
          </a:p>
          <a:p>
            <a:pPr algn="ctr"/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25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Ensemble Structure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ontent Placeholder 3"/>
          <p:cNvSpPr txBox="1">
            <a:spLocks/>
          </p:cNvSpPr>
          <p:nvPr/>
        </p:nvSpPr>
        <p:spPr>
          <a:xfrm>
            <a:off x="323528" y="1124744"/>
            <a:ext cx="8640960" cy="42484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An Ensemble will typically carry multiple services from multiple radio networks,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for example: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Network 1 – 2 stations (services)	128kbps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Network 2 – 4 stations			256kbps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Network 3 – 3 stations			192kbps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Network 4 – 9 stations			576kbps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		</a:t>
            </a:r>
            <a:r>
              <a:rPr lang="en-AU" b="1" dirty="0" smtClean="0">
                <a:latin typeface="Arial" pitchFamily="34" charset="0"/>
                <a:ea typeface="+mn-ea"/>
                <a:cs typeface="+mn-cs"/>
              </a:rPr>
              <a:t>Total  18 stations		1152kbps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AU" dirty="0" smtClean="0">
              <a:latin typeface="Arial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Each network can have their own allocated capacity on the ensemble</a:t>
            </a:r>
          </a:p>
          <a:p>
            <a:pPr marL="800100" lvl="1" indent="-342900" defTabSz="9144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No other network has access to that capacity</a:t>
            </a:r>
          </a:p>
          <a:p>
            <a:pPr marL="342900" indent="-342900" defTabSz="9144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Each network can </a:t>
            </a:r>
            <a:r>
              <a:rPr lang="en-AU" b="1" dirty="0" smtClean="0">
                <a:latin typeface="Arial" pitchFamily="34" charset="0"/>
                <a:ea typeface="+mn-ea"/>
                <a:cs typeface="+mn-cs"/>
              </a:rPr>
              <a:t>reconfigure</a:t>
            </a:r>
            <a:r>
              <a:rPr lang="en-AU" dirty="0" smtClean="0">
                <a:latin typeface="Arial" pitchFamily="34" charset="0"/>
                <a:ea typeface="+mn-ea"/>
                <a:cs typeface="+mn-cs"/>
              </a:rPr>
              <a:t> their allocated capacity anytime without impacting the other networks’ services</a:t>
            </a:r>
          </a:p>
          <a:p>
            <a:pPr marL="800100" lvl="1" indent="-342900" defTabSz="9144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AU" b="1" dirty="0" smtClean="0">
                <a:latin typeface="Arial" pitchFamily="34" charset="0"/>
                <a:ea typeface="+mn-ea"/>
                <a:cs typeface="+mn-cs"/>
              </a:rPr>
              <a:t>Pop-up services </a:t>
            </a:r>
            <a:r>
              <a:rPr lang="en-AU" dirty="0" smtClean="0">
                <a:latin typeface="Arial" pitchFamily="34" charset="0"/>
                <a:ea typeface="+mn-ea"/>
                <a:cs typeface="+mn-cs"/>
              </a:rPr>
              <a:t>change their name and sometimes bit rate regularly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AU" dirty="0" smtClean="0"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2555776" y="586856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Ensemble Structure</a:t>
            </a:r>
            <a:endParaRPr lang="en-GB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11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Ensemble Structure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66001" y="1643820"/>
            <a:ext cx="2569580" cy="40511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Ensemble 1</a:t>
            </a:r>
            <a:endParaRPr lang="en-AU" dirty="0"/>
          </a:p>
        </p:txBody>
      </p:sp>
      <p:sp>
        <p:nvSpPr>
          <p:cNvPr id="7" name="Rectangle 6"/>
          <p:cNvSpPr/>
          <p:nvPr/>
        </p:nvSpPr>
        <p:spPr>
          <a:xfrm>
            <a:off x="429804" y="2765497"/>
            <a:ext cx="3422248" cy="40511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Network 1</a:t>
            </a:r>
            <a:r>
              <a:rPr lang="en-AU" dirty="0" smtClean="0"/>
              <a:t> allocation, e.g. 128kbps</a:t>
            </a:r>
            <a:endParaRPr lang="en-AU" dirty="0"/>
          </a:p>
        </p:txBody>
      </p:sp>
      <p:sp>
        <p:nvSpPr>
          <p:cNvPr id="8" name="Rectangle 7"/>
          <p:cNvSpPr/>
          <p:nvPr/>
        </p:nvSpPr>
        <p:spPr>
          <a:xfrm>
            <a:off x="4448670" y="2765497"/>
            <a:ext cx="4400308" cy="40511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Network N</a:t>
            </a:r>
            <a:r>
              <a:rPr lang="en-AU" dirty="0" smtClean="0"/>
              <a:t> allocation, e.g. 192kbps</a:t>
            </a:r>
            <a:endParaRPr lang="en-AU" dirty="0"/>
          </a:p>
        </p:txBody>
      </p:sp>
      <p:sp>
        <p:nvSpPr>
          <p:cNvPr id="9" name="Rectangle 8"/>
          <p:cNvSpPr/>
          <p:nvPr/>
        </p:nvSpPr>
        <p:spPr>
          <a:xfrm>
            <a:off x="429804" y="4291132"/>
            <a:ext cx="1655181" cy="40511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Sub-Channel 0</a:t>
            </a:r>
            <a:endParaRPr lang="en-AU" dirty="0"/>
          </a:p>
        </p:txBody>
      </p:sp>
      <p:sp>
        <p:nvSpPr>
          <p:cNvPr id="10" name="Rectangle 9"/>
          <p:cNvSpPr/>
          <p:nvPr/>
        </p:nvSpPr>
        <p:spPr>
          <a:xfrm>
            <a:off x="2084985" y="4291132"/>
            <a:ext cx="1794079" cy="40511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Sub-Channel 1</a:t>
            </a:r>
            <a:endParaRPr lang="en-AU" dirty="0"/>
          </a:p>
        </p:txBody>
      </p:sp>
      <p:sp>
        <p:nvSpPr>
          <p:cNvPr id="11" name="Rectangle 10"/>
          <p:cNvSpPr/>
          <p:nvPr/>
        </p:nvSpPr>
        <p:spPr>
          <a:xfrm>
            <a:off x="4448670" y="4311234"/>
            <a:ext cx="856527" cy="40511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M</a:t>
            </a:r>
            <a:endParaRPr lang="en-AU" dirty="0"/>
          </a:p>
        </p:txBody>
      </p:sp>
      <p:sp>
        <p:nvSpPr>
          <p:cNvPr id="12" name="Rectangle 11"/>
          <p:cNvSpPr/>
          <p:nvPr/>
        </p:nvSpPr>
        <p:spPr>
          <a:xfrm>
            <a:off x="5305197" y="4314108"/>
            <a:ext cx="1826871" cy="40511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M+1</a:t>
            </a:r>
            <a:endParaRPr lang="en-AU" dirty="0"/>
          </a:p>
        </p:txBody>
      </p:sp>
      <p:sp>
        <p:nvSpPr>
          <p:cNvPr id="13" name="Rectangle 12"/>
          <p:cNvSpPr/>
          <p:nvPr/>
        </p:nvSpPr>
        <p:spPr>
          <a:xfrm>
            <a:off x="6840639" y="4314108"/>
            <a:ext cx="2008339" cy="40511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M+2</a:t>
            </a:r>
            <a:endParaRPr lang="en-AU" dirty="0"/>
          </a:p>
        </p:txBody>
      </p:sp>
      <p:sp>
        <p:nvSpPr>
          <p:cNvPr id="14" name="Titel 16"/>
          <p:cNvSpPr txBox="1">
            <a:spLocks/>
          </p:cNvSpPr>
          <p:nvPr/>
        </p:nvSpPr>
        <p:spPr bwMode="auto">
          <a:xfrm>
            <a:off x="4135581" y="1628800"/>
            <a:ext cx="4641082" cy="4426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Total Capacity = 1152kbps  (FEC = EEP3A)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15" name="Titel 16"/>
          <p:cNvSpPr txBox="1">
            <a:spLocks/>
          </p:cNvSpPr>
          <p:nvPr/>
        </p:nvSpPr>
        <p:spPr bwMode="auto">
          <a:xfrm>
            <a:off x="429805" y="3848488"/>
            <a:ext cx="1655180" cy="4426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 smtClean="0">
                <a:ea typeface="ＭＳ Ｐゴシック" pitchFamily="34" charset="-128"/>
                <a:cs typeface="+mj-cs"/>
              </a:rPr>
              <a:t>Station A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16" name="Titel 16"/>
          <p:cNvSpPr txBox="1">
            <a:spLocks/>
          </p:cNvSpPr>
          <p:nvPr/>
        </p:nvSpPr>
        <p:spPr bwMode="auto">
          <a:xfrm>
            <a:off x="2084986" y="3819873"/>
            <a:ext cx="1794078" cy="4426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 smtClean="0">
                <a:ea typeface="ＭＳ Ｐゴシック" pitchFamily="34" charset="-128"/>
                <a:cs typeface="+mj-cs"/>
              </a:rPr>
              <a:t>Station </a:t>
            </a:r>
            <a:r>
              <a:rPr lang="en-US" sz="1400" b="1" dirty="0">
                <a:ea typeface="ＭＳ Ｐゴシック" pitchFamily="34" charset="-128"/>
                <a:cs typeface="+mj-cs"/>
              </a:rPr>
              <a:t>B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18" name="Titel 16"/>
          <p:cNvSpPr txBox="1">
            <a:spLocks/>
          </p:cNvSpPr>
          <p:nvPr/>
        </p:nvSpPr>
        <p:spPr bwMode="auto">
          <a:xfrm>
            <a:off x="429804" y="4696246"/>
            <a:ext cx="1655181" cy="4426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64kbps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19" name="Titel 16"/>
          <p:cNvSpPr txBox="1">
            <a:spLocks/>
          </p:cNvSpPr>
          <p:nvPr/>
        </p:nvSpPr>
        <p:spPr bwMode="auto">
          <a:xfrm>
            <a:off x="2084985" y="4719222"/>
            <a:ext cx="1767067" cy="4426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64kbps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20" name="Titel 16"/>
          <p:cNvSpPr txBox="1">
            <a:spLocks/>
          </p:cNvSpPr>
          <p:nvPr/>
        </p:nvSpPr>
        <p:spPr bwMode="auto">
          <a:xfrm>
            <a:off x="4448669" y="4719222"/>
            <a:ext cx="856527" cy="4426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32kbps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21" name="Titel 16"/>
          <p:cNvSpPr txBox="1">
            <a:spLocks/>
          </p:cNvSpPr>
          <p:nvPr/>
        </p:nvSpPr>
        <p:spPr bwMode="auto">
          <a:xfrm>
            <a:off x="5294782" y="4716348"/>
            <a:ext cx="1545858" cy="4426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64kbps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22" name="Titel 16"/>
          <p:cNvSpPr txBox="1">
            <a:spLocks/>
          </p:cNvSpPr>
          <p:nvPr/>
        </p:nvSpPr>
        <p:spPr bwMode="auto">
          <a:xfrm>
            <a:off x="6840640" y="4719222"/>
            <a:ext cx="2008338" cy="4426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96kbps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 flipH="1">
            <a:off x="432992" y="2048934"/>
            <a:ext cx="1133009" cy="7165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411760" y="2048934"/>
            <a:ext cx="1440292" cy="7165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135581" y="2048934"/>
            <a:ext cx="4713397" cy="7165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707904" y="2071444"/>
            <a:ext cx="740765" cy="694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endCxn id="9" idx="1"/>
          </p:cNvCxnSpPr>
          <p:nvPr/>
        </p:nvCxnSpPr>
        <p:spPr>
          <a:xfrm flipH="1">
            <a:off x="429804" y="3170611"/>
            <a:ext cx="1" cy="132307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3852051" y="3158334"/>
            <a:ext cx="1" cy="132307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4448670" y="3170611"/>
            <a:ext cx="1" cy="132307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itel 16"/>
          <p:cNvSpPr txBox="1">
            <a:spLocks/>
          </p:cNvSpPr>
          <p:nvPr/>
        </p:nvSpPr>
        <p:spPr bwMode="auto">
          <a:xfrm>
            <a:off x="4404963" y="3832150"/>
            <a:ext cx="951257" cy="4426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 smtClean="0">
                <a:ea typeface="ＭＳ Ｐゴシック" pitchFamily="34" charset="-128"/>
                <a:cs typeface="+mj-cs"/>
              </a:rPr>
              <a:t>Station  X</a:t>
            </a: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346964" y="3835573"/>
            <a:ext cx="149367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ea typeface="ＭＳ Ｐゴシック" pitchFamily="34" charset="-128"/>
              </a:rPr>
              <a:t> Station Y </a:t>
            </a:r>
            <a:endParaRPr lang="en-GB" sz="1400" dirty="0"/>
          </a:p>
        </p:txBody>
      </p:sp>
      <p:sp>
        <p:nvSpPr>
          <p:cNvPr id="38" name="Rectangle 37"/>
          <p:cNvSpPr/>
          <p:nvPr/>
        </p:nvSpPr>
        <p:spPr>
          <a:xfrm>
            <a:off x="6965664" y="3803390"/>
            <a:ext cx="149367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ea typeface="ＭＳ Ｐゴシック" pitchFamily="34" charset="-128"/>
              </a:rPr>
              <a:t> Station </a:t>
            </a:r>
            <a:r>
              <a:rPr lang="en-US" sz="1400" b="1" dirty="0" smtClean="0">
                <a:ea typeface="ＭＳ Ｐゴシック" pitchFamily="34" charset="-128"/>
              </a:rPr>
              <a:t>Z </a:t>
            </a:r>
            <a:endParaRPr lang="en-GB" sz="1400" dirty="0"/>
          </a:p>
        </p:txBody>
      </p:sp>
      <p:cxnSp>
        <p:nvCxnSpPr>
          <p:cNvPr id="39" name="Straight Connector 38"/>
          <p:cNvCxnSpPr/>
          <p:nvPr/>
        </p:nvCxnSpPr>
        <p:spPr>
          <a:xfrm flipH="1">
            <a:off x="8845836" y="3158334"/>
            <a:ext cx="1" cy="132307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11"/>
          <p:cNvSpPr txBox="1">
            <a:spLocks noChangeArrowheads="1"/>
          </p:cNvSpPr>
          <p:nvPr/>
        </p:nvSpPr>
        <p:spPr bwMode="auto">
          <a:xfrm>
            <a:off x="2555776" y="586856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Ensemble Structure</a:t>
            </a:r>
            <a:endParaRPr lang="en-GB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69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Ensemble Structure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ontent Placeholder 3"/>
          <p:cNvSpPr txBox="1">
            <a:spLocks/>
          </p:cNvSpPr>
          <p:nvPr/>
        </p:nvSpPr>
        <p:spPr>
          <a:xfrm>
            <a:off x="432992" y="1484784"/>
            <a:ext cx="8229600" cy="38014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Each ensemble has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its own Ensemble Label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its own unique Ensemble ID code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>
                <a:latin typeface="Arial" pitchFamily="34" charset="0"/>
              </a:rPr>
              <a:t>c</a:t>
            </a:r>
            <a:r>
              <a:rPr lang="en-AU" dirty="0" smtClean="0">
                <a:latin typeface="Arial" pitchFamily="34" charset="0"/>
                <a:ea typeface="+mn-ea"/>
                <a:cs typeface="+mn-cs"/>
              </a:rPr>
              <a:t>an carry a unique identifying code of the transmitter  (TII)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a Signalling Channel – the Fast Information Channel (FIC)</a:t>
            </a:r>
          </a:p>
          <a:p>
            <a:pPr marL="800100" lvl="1" indent="-342900" defTabSz="9144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Provides details about all services (stations) carried</a:t>
            </a:r>
          </a:p>
          <a:p>
            <a:pPr marL="1257300" lvl="2" indent="-342900" defTabSz="9144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Service labels</a:t>
            </a:r>
          </a:p>
          <a:p>
            <a:pPr marL="1257300" lvl="2" indent="-342900" defTabSz="9144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Bit rates</a:t>
            </a:r>
          </a:p>
          <a:p>
            <a:pPr marL="1257300" lvl="2" indent="-342900" defTabSz="9144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Data location in the stream</a:t>
            </a:r>
          </a:p>
          <a:p>
            <a:pPr marL="800100" lvl="1" indent="-342900" defTabSz="9144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Provides details of all data services and PAD</a:t>
            </a:r>
          </a:p>
          <a:p>
            <a:pPr marL="800100" lvl="1" indent="-342900" defTabSz="9144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AU" dirty="0" smtClean="0">
                <a:latin typeface="Arial" pitchFamily="34" charset="0"/>
                <a:ea typeface="+mn-ea"/>
                <a:cs typeface="+mn-cs"/>
              </a:rPr>
              <a:t>Provides announcements and warnings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AU" dirty="0" smtClean="0">
              <a:solidFill>
                <a:srgbClr val="0070C0"/>
              </a:solidFill>
              <a:latin typeface="Arial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AU" dirty="0" smtClean="0">
              <a:solidFill>
                <a:srgbClr val="0070C0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2555776" y="586856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Ensemble Structure</a:t>
            </a:r>
            <a:endParaRPr lang="en-GB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56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6"/>
          <p:cNvSpPr txBox="1">
            <a:spLocks/>
          </p:cNvSpPr>
          <p:nvPr/>
        </p:nvSpPr>
        <p:spPr bwMode="auto">
          <a:xfrm>
            <a:off x="278159" y="1314744"/>
            <a:ext cx="8595497" cy="3902926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rgbClr val="009EE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System Structure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 smtClean="0">
              <a:solidFill>
                <a:srgbClr val="0070C0"/>
              </a:solidFill>
              <a:ea typeface="ＭＳ Ｐゴシック" pitchFamily="34" charset="-128"/>
              <a:cs typeface="+mj-cs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2195736" y="5848816"/>
            <a:ext cx="676875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Overview of the DAB+ System </a:t>
            </a:r>
            <a:endParaRPr lang="en-GB" sz="3200" dirty="0"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394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2555776" y="5879013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System Structure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DAB+ network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05322" y="1639016"/>
            <a:ext cx="1438819" cy="417512"/>
            <a:chOff x="267319" y="2597526"/>
            <a:chExt cx="1438819" cy="417512"/>
          </a:xfrm>
        </p:grpSpPr>
        <p:sp>
          <p:nvSpPr>
            <p:cNvPr id="8" name="Rectangle 7"/>
            <p:cNvSpPr/>
            <p:nvPr/>
          </p:nvSpPr>
          <p:spPr>
            <a:xfrm>
              <a:off x="267319" y="2597526"/>
              <a:ext cx="1219200" cy="417512"/>
            </a:xfrm>
            <a:prstGeom prst="rect">
              <a:avLst/>
            </a:prstGeom>
            <a:solidFill>
              <a:srgbClr val="00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TextBox 105"/>
            <p:cNvSpPr txBox="1">
              <a:spLocks noChangeArrowheads="1"/>
            </p:cNvSpPr>
            <p:nvPr/>
          </p:nvSpPr>
          <p:spPr bwMode="auto">
            <a:xfrm>
              <a:off x="343327" y="2649913"/>
              <a:ext cx="136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Arial" pitchFamily="34" charset="0"/>
                  <a:cs typeface="Arial" pitchFamily="34" charset="0"/>
                </a:rPr>
                <a:t>PAD system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05322" y="2056528"/>
            <a:ext cx="1349298" cy="572275"/>
            <a:chOff x="267629" y="2995213"/>
            <a:chExt cx="1349298" cy="572275"/>
          </a:xfrm>
        </p:grpSpPr>
        <p:sp>
          <p:nvSpPr>
            <p:cNvPr id="12" name="Rectangle 11"/>
            <p:cNvSpPr/>
            <p:nvPr/>
          </p:nvSpPr>
          <p:spPr>
            <a:xfrm>
              <a:off x="268907" y="2999675"/>
              <a:ext cx="1219200" cy="56781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TextBox 15"/>
            <p:cNvSpPr txBox="1">
              <a:spLocks noChangeArrowheads="1"/>
            </p:cNvSpPr>
            <p:nvPr/>
          </p:nvSpPr>
          <p:spPr bwMode="auto">
            <a:xfrm>
              <a:off x="267629" y="2995213"/>
              <a:ext cx="134929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Audio Encoders </a:t>
              </a:r>
              <a:r>
                <a:rPr lang="en-GB" sz="1400" dirty="0">
                  <a:latin typeface="Arial" pitchFamily="34" charset="0"/>
                  <a:cs typeface="Arial" pitchFamily="34" charset="0"/>
                </a:rPr>
                <a:t>x N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04804" y="2610066"/>
            <a:ext cx="1209365" cy="578577"/>
            <a:chOff x="267628" y="3557236"/>
            <a:chExt cx="1209365" cy="578577"/>
          </a:xfrm>
        </p:grpSpPr>
        <p:sp>
          <p:nvSpPr>
            <p:cNvPr id="16" name="Rectangle 15"/>
            <p:cNvSpPr/>
            <p:nvPr/>
          </p:nvSpPr>
          <p:spPr>
            <a:xfrm>
              <a:off x="267628" y="3557236"/>
              <a:ext cx="1209365" cy="57857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TextBox 15"/>
            <p:cNvSpPr txBox="1">
              <a:spLocks noChangeArrowheads="1"/>
            </p:cNvSpPr>
            <p:nvPr/>
          </p:nvSpPr>
          <p:spPr bwMode="auto">
            <a:xfrm>
              <a:off x="390293" y="3593856"/>
              <a:ext cx="96771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Local Controller</a:t>
              </a:r>
              <a:endParaRPr lang="en-GB" sz="1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482420" y="1628800"/>
            <a:ext cx="1019175" cy="1559843"/>
            <a:chOff x="1465882" y="2587082"/>
            <a:chExt cx="1019175" cy="1559843"/>
          </a:xfrm>
        </p:grpSpPr>
        <p:sp>
          <p:nvSpPr>
            <p:cNvPr id="21" name="Rectangle 20"/>
            <p:cNvSpPr/>
            <p:nvPr/>
          </p:nvSpPr>
          <p:spPr>
            <a:xfrm flipV="1">
              <a:off x="1497631" y="2587082"/>
              <a:ext cx="710309" cy="1559843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TextBox 105"/>
            <p:cNvSpPr txBox="1">
              <a:spLocks noChangeArrowheads="1"/>
            </p:cNvSpPr>
            <p:nvPr/>
          </p:nvSpPr>
          <p:spPr bwMode="auto">
            <a:xfrm>
              <a:off x="1465882" y="2869220"/>
              <a:ext cx="1019175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Service </a:t>
              </a:r>
              <a:r>
                <a:rPr lang="en-GB" sz="1400" dirty="0" err="1" smtClean="0">
                  <a:latin typeface="Arial" pitchFamily="34" charset="0"/>
                  <a:cs typeface="Arial" pitchFamily="34" charset="0"/>
                </a:rPr>
                <a:t>Mux</a:t>
              </a:r>
              <a:endParaRPr lang="en-GB" sz="1400" dirty="0" smtClean="0">
                <a:latin typeface="Arial" pitchFamily="34" charset="0"/>
                <a:cs typeface="Arial" pitchFamily="34" charset="0"/>
              </a:endParaRPr>
            </a:p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(Opt)</a:t>
              </a:r>
              <a:endParaRPr lang="en-GB" sz="1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3" name="TextBox 55"/>
          <p:cNvSpPr txBox="1">
            <a:spLocks noChangeArrowheads="1"/>
          </p:cNvSpPr>
          <p:nvPr/>
        </p:nvSpPr>
        <p:spPr bwMode="auto">
          <a:xfrm>
            <a:off x="268907" y="1268760"/>
            <a:ext cx="195557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Studio 1</a:t>
            </a:r>
            <a:endParaRPr lang="en-GB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3838843" y="2472307"/>
            <a:ext cx="1159166" cy="2684885"/>
            <a:chOff x="4234322" y="3047550"/>
            <a:chExt cx="1159166" cy="2601155"/>
          </a:xfrm>
        </p:grpSpPr>
        <p:sp>
          <p:nvSpPr>
            <p:cNvPr id="34" name="Rectangle 33"/>
            <p:cNvSpPr/>
            <p:nvPr/>
          </p:nvSpPr>
          <p:spPr>
            <a:xfrm rot="16200000" flipV="1">
              <a:off x="3943889" y="3631067"/>
              <a:ext cx="1889447" cy="722414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" name="TextBox 11"/>
            <p:cNvSpPr txBox="1">
              <a:spLocks noChangeArrowheads="1"/>
            </p:cNvSpPr>
            <p:nvPr/>
          </p:nvSpPr>
          <p:spPr bwMode="auto">
            <a:xfrm>
              <a:off x="4234322" y="5002374"/>
              <a:ext cx="115916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dirty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Switch / Router</a:t>
              </a:r>
            </a:p>
          </p:txBody>
        </p:sp>
        <p:cxnSp>
          <p:nvCxnSpPr>
            <p:cNvPr id="36" name="Elbow Connector 35"/>
            <p:cNvCxnSpPr/>
            <p:nvPr/>
          </p:nvCxnSpPr>
          <p:spPr>
            <a:xfrm rot="10800000">
              <a:off x="5249821" y="3975610"/>
              <a:ext cx="1587" cy="700276"/>
            </a:xfrm>
            <a:prstGeom prst="bentConnector3">
              <a:avLst>
                <a:gd name="adj1" fmla="val 14504537"/>
              </a:avLst>
            </a:prstGeom>
            <a:ln w="19050">
              <a:solidFill>
                <a:srgbClr val="C0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Elbow Connector 36"/>
            <p:cNvCxnSpPr/>
            <p:nvPr/>
          </p:nvCxnSpPr>
          <p:spPr>
            <a:xfrm rot="10800000" flipV="1">
              <a:off x="5249821" y="3290508"/>
              <a:ext cx="1587" cy="685102"/>
            </a:xfrm>
            <a:prstGeom prst="bentConnector3">
              <a:avLst>
                <a:gd name="adj1" fmla="val 14504537"/>
              </a:avLst>
            </a:prstGeom>
            <a:ln w="19050">
              <a:solidFill>
                <a:srgbClr val="C0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4559710" y="1716612"/>
            <a:ext cx="1529212" cy="2692869"/>
            <a:chOff x="4813805" y="2274360"/>
            <a:chExt cx="1529212" cy="2719312"/>
          </a:xfrm>
        </p:grpSpPr>
        <p:sp>
          <p:nvSpPr>
            <p:cNvPr id="42" name="Rectangle 41"/>
            <p:cNvSpPr/>
            <p:nvPr/>
          </p:nvSpPr>
          <p:spPr>
            <a:xfrm>
              <a:off x="5122230" y="3037478"/>
              <a:ext cx="1220787" cy="195619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43" name="TextBox 11"/>
            <p:cNvSpPr txBox="1">
              <a:spLocks noChangeArrowheads="1"/>
            </p:cNvSpPr>
            <p:nvPr/>
          </p:nvSpPr>
          <p:spPr bwMode="auto">
            <a:xfrm>
              <a:off x="4813805" y="2274360"/>
              <a:ext cx="130821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Broadcast System</a:t>
              </a:r>
              <a:endParaRPr lang="en-GB" dirty="0">
                <a:solidFill>
                  <a:srgbClr val="0070C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860032" y="2492223"/>
            <a:ext cx="1221997" cy="634752"/>
            <a:chOff x="5248610" y="2973132"/>
            <a:chExt cx="1221997" cy="634752"/>
          </a:xfrm>
        </p:grpSpPr>
        <p:sp>
          <p:nvSpPr>
            <p:cNvPr id="39" name="Rectangle 38"/>
            <p:cNvSpPr/>
            <p:nvPr/>
          </p:nvSpPr>
          <p:spPr>
            <a:xfrm>
              <a:off x="5251407" y="2973132"/>
              <a:ext cx="1219200" cy="6347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0" name="TextBox 15"/>
            <p:cNvSpPr txBox="1">
              <a:spLocks noChangeArrowheads="1"/>
            </p:cNvSpPr>
            <p:nvPr/>
          </p:nvSpPr>
          <p:spPr bwMode="auto">
            <a:xfrm>
              <a:off x="5248610" y="3005775"/>
              <a:ext cx="109663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Ensemble Controller</a:t>
              </a:r>
              <a:endParaRPr lang="en-GB" sz="1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4866838" y="3126975"/>
            <a:ext cx="1217441" cy="681980"/>
            <a:chOff x="5249820" y="3663498"/>
            <a:chExt cx="1219200" cy="624223"/>
          </a:xfrm>
        </p:grpSpPr>
        <p:sp>
          <p:nvSpPr>
            <p:cNvPr id="45" name="Rectangle 44"/>
            <p:cNvSpPr/>
            <p:nvPr/>
          </p:nvSpPr>
          <p:spPr>
            <a:xfrm>
              <a:off x="5249820" y="3663498"/>
              <a:ext cx="1219200" cy="62422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6" name="TextBox 9"/>
            <p:cNvSpPr txBox="1">
              <a:spLocks noChangeArrowheads="1"/>
            </p:cNvSpPr>
            <p:nvPr/>
          </p:nvSpPr>
          <p:spPr bwMode="auto">
            <a:xfrm>
              <a:off x="5393488" y="3823796"/>
              <a:ext cx="914400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sz="1400">
                  <a:latin typeface="Arial" pitchFamily="34" charset="0"/>
                  <a:cs typeface="Arial" pitchFamily="34" charset="0"/>
                </a:rPr>
                <a:t>EMUX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869722" y="3782817"/>
            <a:ext cx="1219200" cy="654295"/>
            <a:chOff x="5251407" y="4348738"/>
            <a:chExt cx="1219200" cy="654295"/>
          </a:xfrm>
        </p:grpSpPr>
        <p:sp>
          <p:nvSpPr>
            <p:cNvPr id="48" name="Rectangle 47"/>
            <p:cNvSpPr/>
            <p:nvPr/>
          </p:nvSpPr>
          <p:spPr>
            <a:xfrm>
              <a:off x="5251407" y="4348738"/>
              <a:ext cx="1219200" cy="65429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" name="TextBox 11"/>
            <p:cNvSpPr txBox="1">
              <a:spLocks noChangeArrowheads="1"/>
            </p:cNvSpPr>
            <p:nvPr/>
          </p:nvSpPr>
          <p:spPr bwMode="auto">
            <a:xfrm>
              <a:off x="5403807" y="4521898"/>
              <a:ext cx="914400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sz="1400" dirty="0">
                  <a:latin typeface="Arial" pitchFamily="34" charset="0"/>
                  <a:cs typeface="Arial" pitchFamily="34" charset="0"/>
                </a:rPr>
                <a:t>DMUX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230669" y="3842547"/>
            <a:ext cx="2779173" cy="1697050"/>
            <a:chOff x="6122021" y="5047507"/>
            <a:chExt cx="2779173" cy="1697050"/>
          </a:xfrm>
        </p:grpSpPr>
        <p:pic>
          <p:nvPicPr>
            <p:cNvPr id="51" name="Picture 15" descr="Broadcast Tower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22021" y="5269165"/>
              <a:ext cx="959004" cy="1475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2" name="Rectangle 51"/>
            <p:cNvSpPr/>
            <p:nvPr/>
          </p:nvSpPr>
          <p:spPr>
            <a:xfrm>
              <a:off x="7681994" y="5335723"/>
              <a:ext cx="1219200" cy="40005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" name="TextBox 15"/>
            <p:cNvSpPr txBox="1">
              <a:spLocks noChangeArrowheads="1"/>
            </p:cNvSpPr>
            <p:nvPr/>
          </p:nvSpPr>
          <p:spPr bwMode="auto">
            <a:xfrm>
              <a:off x="7828597" y="5380212"/>
              <a:ext cx="914400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sz="1400" dirty="0">
                  <a:latin typeface="Arial" pitchFamily="34" charset="0"/>
                  <a:cs typeface="Arial" pitchFamily="34" charset="0"/>
                </a:rPr>
                <a:t>COFDM</a:t>
              </a: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7681993" y="5722298"/>
              <a:ext cx="1219200" cy="567709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5" name="TextBox 15"/>
            <p:cNvSpPr txBox="1">
              <a:spLocks noChangeArrowheads="1"/>
            </p:cNvSpPr>
            <p:nvPr/>
          </p:nvSpPr>
          <p:spPr bwMode="auto">
            <a:xfrm>
              <a:off x="7746823" y="5766788"/>
              <a:ext cx="11407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Main Transmitter</a:t>
              </a:r>
              <a:endParaRPr lang="en-GB" sz="14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56" name="Elbow Connector 48"/>
            <p:cNvCxnSpPr>
              <a:stCxn id="62" idx="1"/>
              <a:endCxn id="52" idx="0"/>
            </p:cNvCxnSpPr>
            <p:nvPr/>
          </p:nvCxnSpPr>
          <p:spPr>
            <a:xfrm rot="16200000" flipH="1">
              <a:off x="7772891" y="4817019"/>
              <a:ext cx="288215" cy="749191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Elbow Connector 48"/>
            <p:cNvCxnSpPr>
              <a:stCxn id="54" idx="1"/>
              <a:endCxn id="51" idx="3"/>
            </p:cNvCxnSpPr>
            <p:nvPr/>
          </p:nvCxnSpPr>
          <p:spPr>
            <a:xfrm rot="10800000" flipV="1">
              <a:off x="7081025" y="6006153"/>
              <a:ext cx="600968" cy="708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Group 63"/>
          <p:cNvGrpSpPr/>
          <p:nvPr/>
        </p:nvGrpSpPr>
        <p:grpSpPr>
          <a:xfrm>
            <a:off x="6363808" y="476672"/>
            <a:ext cx="2336841" cy="2163694"/>
            <a:chOff x="6162908" y="1721477"/>
            <a:chExt cx="2336841" cy="2163694"/>
          </a:xfrm>
        </p:grpSpPr>
        <p:sp>
          <p:nvSpPr>
            <p:cNvPr id="65" name="Rectangle 64"/>
            <p:cNvSpPr/>
            <p:nvPr/>
          </p:nvSpPr>
          <p:spPr>
            <a:xfrm>
              <a:off x="7276832" y="2373216"/>
              <a:ext cx="1219200" cy="40005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66" name="Picture 15" descr="Broadcast Tower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62908" y="1721477"/>
              <a:ext cx="505520" cy="777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" name="Rectangle 66"/>
            <p:cNvSpPr/>
            <p:nvPr/>
          </p:nvSpPr>
          <p:spPr>
            <a:xfrm>
              <a:off x="7276832" y="1831909"/>
              <a:ext cx="1222917" cy="554781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8" name="TextBox 15"/>
            <p:cNvSpPr txBox="1">
              <a:spLocks noChangeArrowheads="1"/>
            </p:cNvSpPr>
            <p:nvPr/>
          </p:nvSpPr>
          <p:spPr bwMode="auto">
            <a:xfrm>
              <a:off x="7434588" y="2410270"/>
              <a:ext cx="914400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sz="1400" dirty="0">
                  <a:latin typeface="Arial" pitchFamily="34" charset="0"/>
                  <a:cs typeface="Arial" pitchFamily="34" charset="0"/>
                </a:rPr>
                <a:t>COFDM</a:t>
              </a:r>
            </a:p>
          </p:txBody>
        </p:sp>
        <p:sp>
          <p:nvSpPr>
            <p:cNvPr id="69" name="TextBox 15"/>
            <p:cNvSpPr txBox="1">
              <a:spLocks noChangeArrowheads="1"/>
            </p:cNvSpPr>
            <p:nvPr/>
          </p:nvSpPr>
          <p:spPr bwMode="auto">
            <a:xfrm>
              <a:off x="7313562" y="1856766"/>
              <a:ext cx="11407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Repeater Transmitter</a:t>
              </a:r>
              <a:endParaRPr lang="en-GB" sz="14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70" name="Elbow Connector 48"/>
            <p:cNvCxnSpPr>
              <a:stCxn id="67" idx="1"/>
              <a:endCxn id="66" idx="3"/>
            </p:cNvCxnSpPr>
            <p:nvPr/>
          </p:nvCxnSpPr>
          <p:spPr>
            <a:xfrm rot="10800000" flipV="1">
              <a:off x="6668428" y="2109299"/>
              <a:ext cx="608404" cy="1039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Elbow Connector 48"/>
            <p:cNvCxnSpPr>
              <a:stCxn id="62" idx="3"/>
              <a:endCxn id="65" idx="2"/>
            </p:cNvCxnSpPr>
            <p:nvPr/>
          </p:nvCxnSpPr>
          <p:spPr>
            <a:xfrm rot="5400000" flipH="1" flipV="1">
              <a:off x="7112339" y="3111078"/>
              <a:ext cx="1111904" cy="436281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2224478" y="2472307"/>
            <a:ext cx="1907449" cy="2159250"/>
            <a:chOff x="2224478" y="2472307"/>
            <a:chExt cx="1907449" cy="2159250"/>
          </a:xfrm>
        </p:grpSpPr>
        <p:sp>
          <p:nvSpPr>
            <p:cNvPr id="31" name="Cloud 30"/>
            <p:cNvSpPr/>
            <p:nvPr/>
          </p:nvSpPr>
          <p:spPr>
            <a:xfrm>
              <a:off x="2496696" y="2655962"/>
              <a:ext cx="1336143" cy="159432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TextBox 11"/>
            <p:cNvSpPr txBox="1">
              <a:spLocks noChangeArrowheads="1"/>
            </p:cNvSpPr>
            <p:nvPr/>
          </p:nvSpPr>
          <p:spPr bwMode="auto">
            <a:xfrm>
              <a:off x="2657638" y="3209447"/>
              <a:ext cx="101425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Telecoms </a:t>
              </a:r>
            </a:p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cloud</a:t>
              </a:r>
              <a:endParaRPr lang="en-GB" sz="14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" name="Elbow Connector 2"/>
            <p:cNvCxnSpPr>
              <a:endCxn id="31" idx="3"/>
            </p:cNvCxnSpPr>
            <p:nvPr/>
          </p:nvCxnSpPr>
          <p:spPr>
            <a:xfrm>
              <a:off x="2224478" y="2472307"/>
              <a:ext cx="940290" cy="274812"/>
            </a:xfrm>
            <a:prstGeom prst="bentConnector2">
              <a:avLst/>
            </a:prstGeom>
            <a:ln w="2222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Elbow Connector 74"/>
            <p:cNvCxnSpPr>
              <a:endCxn id="31" idx="1"/>
            </p:cNvCxnSpPr>
            <p:nvPr/>
          </p:nvCxnSpPr>
          <p:spPr>
            <a:xfrm flipV="1">
              <a:off x="2248847" y="4248590"/>
              <a:ext cx="915921" cy="382967"/>
            </a:xfrm>
            <a:prstGeom prst="bentConnector2">
              <a:avLst/>
            </a:prstGeom>
            <a:ln w="2222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/>
            <p:cNvCxnSpPr>
              <a:stCxn id="31" idx="0"/>
              <a:endCxn id="34" idx="2"/>
            </p:cNvCxnSpPr>
            <p:nvPr/>
          </p:nvCxnSpPr>
          <p:spPr>
            <a:xfrm flipV="1">
              <a:off x="3831726" y="3447441"/>
              <a:ext cx="300201" cy="5684"/>
            </a:xfrm>
            <a:prstGeom prst="straightConnector1">
              <a:avLst/>
            </a:prstGeom>
            <a:ln w="2540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oup 97"/>
          <p:cNvGrpSpPr/>
          <p:nvPr/>
        </p:nvGrpSpPr>
        <p:grpSpPr>
          <a:xfrm>
            <a:off x="6088922" y="2567378"/>
            <a:ext cx="2192907" cy="1276529"/>
            <a:chOff x="6088922" y="2567378"/>
            <a:chExt cx="2192907" cy="1276529"/>
          </a:xfrm>
        </p:grpSpPr>
        <p:sp>
          <p:nvSpPr>
            <p:cNvPr id="62" name="Cloud 61"/>
            <p:cNvSpPr/>
            <p:nvPr/>
          </p:nvSpPr>
          <p:spPr>
            <a:xfrm>
              <a:off x="7020272" y="2567378"/>
              <a:ext cx="1261557" cy="1276529"/>
            </a:xfrm>
            <a:prstGeom prst="cloud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TextBox 11"/>
            <p:cNvSpPr txBox="1">
              <a:spLocks noChangeArrowheads="1"/>
            </p:cNvSpPr>
            <p:nvPr/>
          </p:nvSpPr>
          <p:spPr bwMode="auto">
            <a:xfrm>
              <a:off x="7128359" y="2960100"/>
              <a:ext cx="101425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Telecoms </a:t>
              </a:r>
            </a:p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cloud</a:t>
              </a:r>
              <a:endParaRPr lang="en-GB" sz="14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85" name="Elbow Connector 48"/>
            <p:cNvCxnSpPr>
              <a:stCxn id="42" idx="3"/>
              <a:endCxn id="62" idx="2"/>
            </p:cNvCxnSpPr>
            <p:nvPr/>
          </p:nvCxnSpPr>
          <p:spPr>
            <a:xfrm flipV="1">
              <a:off x="6088922" y="3205643"/>
              <a:ext cx="935263" cy="235252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oup 95"/>
          <p:cNvGrpSpPr/>
          <p:nvPr/>
        </p:nvGrpSpPr>
        <p:grpSpPr>
          <a:xfrm>
            <a:off x="268907" y="3410294"/>
            <a:ext cx="2257057" cy="1942670"/>
            <a:chOff x="268907" y="3410294"/>
            <a:chExt cx="2257057" cy="1942670"/>
          </a:xfrm>
        </p:grpSpPr>
        <p:sp>
          <p:nvSpPr>
            <p:cNvPr id="25" name="Rectangle 24"/>
            <p:cNvSpPr/>
            <p:nvPr/>
          </p:nvSpPr>
          <p:spPr>
            <a:xfrm>
              <a:off x="306599" y="3789040"/>
              <a:ext cx="1228343" cy="417512"/>
            </a:xfrm>
            <a:prstGeom prst="rect">
              <a:avLst/>
            </a:prstGeom>
            <a:solidFill>
              <a:srgbClr val="00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TextBox 105"/>
            <p:cNvSpPr txBox="1">
              <a:spLocks noChangeArrowheads="1"/>
            </p:cNvSpPr>
            <p:nvPr/>
          </p:nvSpPr>
          <p:spPr bwMode="auto">
            <a:xfrm>
              <a:off x="328457" y="3843907"/>
              <a:ext cx="120648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Arial" pitchFamily="34" charset="0"/>
                  <a:cs typeface="Arial" pitchFamily="34" charset="0"/>
                </a:rPr>
                <a:t>PAD system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15743" y="4206552"/>
              <a:ext cx="1219200" cy="56781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TextBox 15"/>
            <p:cNvSpPr txBox="1">
              <a:spLocks noChangeArrowheads="1"/>
            </p:cNvSpPr>
            <p:nvPr/>
          </p:nvSpPr>
          <p:spPr bwMode="auto">
            <a:xfrm>
              <a:off x="268907" y="4206552"/>
              <a:ext cx="136468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Audio Encoders </a:t>
              </a:r>
              <a:r>
                <a:rPr lang="en-GB" sz="1400" dirty="0">
                  <a:latin typeface="Arial" pitchFamily="34" charset="0"/>
                  <a:cs typeface="Arial" pitchFamily="34" charset="0"/>
                </a:rPr>
                <a:t>x </a:t>
              </a:r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M</a:t>
              </a:r>
              <a:endParaRPr lang="en-GB" sz="1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310239" y="4774365"/>
              <a:ext cx="1224704" cy="57857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40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72" name="Group 71"/>
            <p:cNvGrpSpPr/>
            <p:nvPr/>
          </p:nvGrpSpPr>
          <p:grpSpPr>
            <a:xfrm>
              <a:off x="1506789" y="3793121"/>
              <a:ext cx="1019175" cy="1559843"/>
              <a:chOff x="1465882" y="2587082"/>
              <a:chExt cx="1019175" cy="1559843"/>
            </a:xfrm>
          </p:grpSpPr>
          <p:sp>
            <p:nvSpPr>
              <p:cNvPr id="73" name="Rectangle 72"/>
              <p:cNvSpPr/>
              <p:nvPr/>
            </p:nvSpPr>
            <p:spPr>
              <a:xfrm flipV="1">
                <a:off x="1497631" y="2587082"/>
                <a:ext cx="710309" cy="1559843"/>
              </a:xfrm>
              <a:prstGeom prst="rect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4" name="TextBox 105"/>
              <p:cNvSpPr txBox="1">
                <a:spLocks noChangeArrowheads="1"/>
              </p:cNvSpPr>
              <p:nvPr/>
            </p:nvSpPr>
            <p:spPr bwMode="auto">
              <a:xfrm>
                <a:off x="1465882" y="2869220"/>
                <a:ext cx="1019175" cy="7386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GB" sz="1400" dirty="0" smtClean="0">
                    <a:latin typeface="Arial" pitchFamily="34" charset="0"/>
                    <a:cs typeface="Arial" pitchFamily="34" charset="0"/>
                  </a:rPr>
                  <a:t>Service </a:t>
                </a:r>
                <a:r>
                  <a:rPr lang="en-GB" sz="1400" dirty="0" err="1" smtClean="0">
                    <a:latin typeface="Arial" pitchFamily="34" charset="0"/>
                    <a:cs typeface="Arial" pitchFamily="34" charset="0"/>
                  </a:rPr>
                  <a:t>Mux</a:t>
                </a:r>
                <a:endParaRPr lang="en-GB" sz="1400" dirty="0" smtClean="0">
                  <a:latin typeface="Arial" pitchFamily="34" charset="0"/>
                  <a:cs typeface="Arial" pitchFamily="34" charset="0"/>
                </a:endParaRPr>
              </a:p>
              <a:p>
                <a:r>
                  <a:rPr lang="en-GB" sz="1400" dirty="0" smtClean="0">
                    <a:latin typeface="Arial" pitchFamily="34" charset="0"/>
                    <a:cs typeface="Arial" pitchFamily="34" charset="0"/>
                  </a:rPr>
                  <a:t>(Opt)</a:t>
                </a:r>
                <a:endParaRPr lang="en-GB" sz="14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93" name="TextBox 55"/>
            <p:cNvSpPr txBox="1">
              <a:spLocks noChangeArrowheads="1"/>
            </p:cNvSpPr>
            <p:nvPr/>
          </p:nvSpPr>
          <p:spPr bwMode="auto">
            <a:xfrm>
              <a:off x="281431" y="3410294"/>
              <a:ext cx="194304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Studio N</a:t>
              </a:r>
              <a:endParaRPr lang="en-GB" dirty="0">
                <a:solidFill>
                  <a:srgbClr val="0070C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5" name="TextBox 15"/>
            <p:cNvSpPr txBox="1">
              <a:spLocks noChangeArrowheads="1"/>
            </p:cNvSpPr>
            <p:nvPr/>
          </p:nvSpPr>
          <p:spPr bwMode="auto">
            <a:xfrm>
              <a:off x="431063" y="4801192"/>
              <a:ext cx="96771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400" dirty="0" smtClean="0">
                  <a:latin typeface="Arial" pitchFamily="34" charset="0"/>
                  <a:cs typeface="Arial" pitchFamily="34" charset="0"/>
                </a:rPr>
                <a:t>Local Controller</a:t>
              </a:r>
              <a:endParaRPr lang="en-GB" sz="1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9" name="Rounded Rectangular Callout 98"/>
          <p:cNvSpPr/>
          <p:nvPr/>
        </p:nvSpPr>
        <p:spPr>
          <a:xfrm>
            <a:off x="2324936" y="968049"/>
            <a:ext cx="2093490" cy="1236815"/>
          </a:xfrm>
          <a:prstGeom prst="wedgeRoundRectCallout">
            <a:avLst>
              <a:gd name="adj1" fmla="val 8144"/>
              <a:gd name="adj2" fmla="val 80509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IP is generally preferred for both contribution networks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00" name="Rounded Rectangular Callout 99"/>
          <p:cNvSpPr/>
          <p:nvPr/>
        </p:nvSpPr>
        <p:spPr>
          <a:xfrm>
            <a:off x="5982530" y="1423858"/>
            <a:ext cx="1432433" cy="974159"/>
          </a:xfrm>
          <a:prstGeom prst="wedgeRoundRectCallout">
            <a:avLst>
              <a:gd name="adj1" fmla="val 37835"/>
              <a:gd name="adj2" fmla="val 70172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>
                <a:solidFill>
                  <a:schemeClr val="tx1"/>
                </a:solidFill>
              </a:rPr>
              <a:t>a</a:t>
            </a:r>
            <a:r>
              <a:rPr lang="en-AU" dirty="0" smtClean="0">
                <a:solidFill>
                  <a:schemeClr val="tx1"/>
                </a:solidFill>
              </a:rPr>
              <a:t>nd distribution networks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35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99" grpId="0" animBg="1"/>
      <p:bldP spid="10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Audio 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22" y="2564904"/>
            <a:ext cx="859155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239382" y="1844824"/>
            <a:ext cx="81534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dirty="0" smtClean="0"/>
              <a:t>HE AAC</a:t>
            </a:r>
            <a:r>
              <a:rPr lang="en-GB" dirty="0"/>
              <a:t>+ </a:t>
            </a:r>
            <a:r>
              <a:rPr lang="en-GB" dirty="0" smtClean="0"/>
              <a:t>V2 audio encoding table combinations</a:t>
            </a:r>
            <a:endParaRPr lang="en-GB" dirty="0"/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273732" y="4581128"/>
            <a:ext cx="5486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dirty="0"/>
              <a:t>Coding Technologies / Dolby AAC+ implementation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436096" y="608009"/>
            <a:ext cx="3096344" cy="1236815"/>
          </a:xfrm>
          <a:prstGeom prst="wedgeRoundRectCallout">
            <a:avLst>
              <a:gd name="adj1" fmla="val 9678"/>
              <a:gd name="adj2" fmla="val 97792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Many combinations to allow the most cost effective delivery of different audio content types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1" name="TextBox 11"/>
          <p:cNvSpPr txBox="1">
            <a:spLocks noChangeArrowheads="1"/>
          </p:cNvSpPr>
          <p:nvPr/>
        </p:nvSpPr>
        <p:spPr bwMode="auto">
          <a:xfrm>
            <a:off x="2555776" y="5879013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System Structure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09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BR diagram.bmp"/>
          <p:cNvPicPr>
            <a:picLocks noChangeAspect="1"/>
          </p:cNvPicPr>
          <p:nvPr/>
        </p:nvPicPr>
        <p:blipFill rotWithShape="1">
          <a:blip r:embed="rId2" cstate="print"/>
          <a:srcRect b="2296"/>
          <a:stretch/>
        </p:blipFill>
        <p:spPr>
          <a:xfrm>
            <a:off x="432991" y="1390002"/>
            <a:ext cx="3308049" cy="4177421"/>
          </a:xfrm>
          <a:prstGeom prst="rect">
            <a:avLst/>
          </a:prstGeom>
        </p:spPr>
      </p:pic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Audio Encoding </a:t>
            </a:r>
            <a:endParaRPr lang="en-AU" b="1" dirty="0" smtClean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Spectral </a:t>
            </a: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Band Replication</a:t>
            </a:r>
          </a:p>
        </p:txBody>
      </p:sp>
      <p:pic>
        <p:nvPicPr>
          <p:cNvPr id="7" name="Picture 6" descr="AAC codec_ebu ratin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26732" y="2636912"/>
            <a:ext cx="3876675" cy="2809875"/>
          </a:xfrm>
          <a:prstGeom prst="rect">
            <a:avLst/>
          </a:prstGeom>
        </p:spPr>
      </p:pic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4574576" y="1390002"/>
            <a:ext cx="424589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dirty="0" smtClean="0"/>
              <a:t>Efficient sample rate and bit rate reduction method</a:t>
            </a:r>
          </a:p>
          <a:p>
            <a:pPr eaLnBrk="1" hangingPunct="1"/>
            <a:endParaRPr lang="en-GB" dirty="0" smtClean="0"/>
          </a:p>
          <a:p>
            <a:pPr eaLnBrk="1" hangingPunct="1"/>
            <a:r>
              <a:rPr lang="en-GB" dirty="0" smtClean="0"/>
              <a:t>Only slight audio degradation</a:t>
            </a:r>
          </a:p>
          <a:p>
            <a:pPr eaLnBrk="1" hangingPunct="1"/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2555776" y="5879013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System Structure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51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Audio Encoding</a:t>
            </a:r>
          </a:p>
        </p:txBody>
      </p:sp>
      <p:pic>
        <p:nvPicPr>
          <p:cNvPr id="6" name="Picture 5" descr="AAC+ Conceptual block diagra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676" y="2004310"/>
            <a:ext cx="8239125" cy="3419475"/>
          </a:xfrm>
          <a:prstGeom prst="rect">
            <a:avLst/>
          </a:prstGeom>
        </p:spPr>
      </p:pic>
      <p:sp>
        <p:nvSpPr>
          <p:cNvPr id="7" name="Content Placeholder 3"/>
          <p:cNvSpPr txBox="1">
            <a:spLocks/>
          </p:cNvSpPr>
          <p:nvPr/>
        </p:nvSpPr>
        <p:spPr>
          <a:xfrm>
            <a:off x="432992" y="1541322"/>
            <a:ext cx="3686254" cy="4629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A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 Flow with outer layer FEC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5220072" y="536000"/>
            <a:ext cx="3387005" cy="1236815"/>
          </a:xfrm>
          <a:prstGeom prst="wedgeRoundRectCallout">
            <a:avLst>
              <a:gd name="adj1" fmla="val -32527"/>
              <a:gd name="adj2" fmla="val 86269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Outer layer of FEC coding and interleaving provides protection for PAD – especially important to ensure robust SLS image delivery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2555776" y="5879013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System Structure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100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Audio - PAD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15" y="1061260"/>
            <a:ext cx="4346398" cy="1836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/>
          <p:cNvSpPr/>
          <p:nvPr/>
        </p:nvSpPr>
        <p:spPr>
          <a:xfrm>
            <a:off x="2870750" y="1238800"/>
            <a:ext cx="1740623" cy="1182088"/>
          </a:xfrm>
          <a:prstGeom prst="ellipse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780124" y="692696"/>
            <a:ext cx="1368152" cy="1728192"/>
          </a:xfrm>
          <a:prstGeom prst="ellipse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32992" y="1339957"/>
            <a:ext cx="154672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dirty="0" smtClean="0">
                <a:latin typeface="Arial" pitchFamily="34" charset="0"/>
                <a:cs typeface="Arial" pitchFamily="34" charset="0"/>
              </a:rPr>
              <a:t>PAD for DLS and SLS delivery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8"/>
          <p:cNvSpPr txBox="1">
            <a:spLocks noChangeArrowheads="1"/>
          </p:cNvSpPr>
          <p:nvPr/>
        </p:nvSpPr>
        <p:spPr bwMode="auto">
          <a:xfrm>
            <a:off x="6695225" y="600976"/>
            <a:ext cx="2133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dirty="0">
                <a:latin typeface="Arial" pitchFamily="34" charset="0"/>
                <a:cs typeface="Arial" pitchFamily="34" charset="0"/>
              </a:rPr>
              <a:t>XPAD size, music/speech flag, command channel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460" y="2996952"/>
            <a:ext cx="7194543" cy="1531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21"/>
          <p:cNvSpPr txBox="1">
            <a:spLocks noChangeArrowheads="1"/>
          </p:cNvSpPr>
          <p:nvPr/>
        </p:nvSpPr>
        <p:spPr bwMode="auto">
          <a:xfrm>
            <a:off x="626231" y="4528951"/>
            <a:ext cx="8001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dirty="0">
                <a:latin typeface="Arial" pitchFamily="34" charset="0"/>
                <a:cs typeface="Arial" pitchFamily="34" charset="0"/>
              </a:rPr>
              <a:t>Typical use: SBR on @ 24kHz core sampling rate, 3 frames per super-frame, 1 super-frame per 120mS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09872" y="3872923"/>
            <a:ext cx="8610600" cy="216025"/>
          </a:xfrm>
          <a:prstGeom prst="rect">
            <a:avLst/>
          </a:prstGeom>
          <a:solidFill>
            <a:srgbClr val="FF0000">
              <a:alpha val="2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Straight Connector 14"/>
          <p:cNvCxnSpPr>
            <a:endCxn id="7" idx="2"/>
          </p:cNvCxnSpPr>
          <p:nvPr/>
        </p:nvCxnSpPr>
        <p:spPr>
          <a:xfrm>
            <a:off x="1691680" y="1758396"/>
            <a:ext cx="1179070" cy="71448"/>
          </a:xfrm>
          <a:prstGeom prst="line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Straight Connector 15"/>
          <p:cNvCxnSpPr>
            <a:endCxn id="11" idx="1"/>
          </p:cNvCxnSpPr>
          <p:nvPr/>
        </p:nvCxnSpPr>
        <p:spPr>
          <a:xfrm flipV="1">
            <a:off x="6148276" y="1062939"/>
            <a:ext cx="546949" cy="277018"/>
          </a:xfrm>
          <a:prstGeom prst="line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7" name="TextBox 11"/>
          <p:cNvSpPr txBox="1">
            <a:spLocks noChangeArrowheads="1"/>
          </p:cNvSpPr>
          <p:nvPr/>
        </p:nvSpPr>
        <p:spPr bwMode="auto">
          <a:xfrm>
            <a:off x="2555776" y="5879013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System Structure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18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Audio Bit Rates v PAD Bit Rate</a:t>
            </a:r>
          </a:p>
        </p:txBody>
      </p:sp>
      <p:sp>
        <p:nvSpPr>
          <p:cNvPr id="6" name="Content Placeholder 3"/>
          <p:cNvSpPr txBox="1">
            <a:spLocks/>
          </p:cNvSpPr>
          <p:nvPr/>
        </p:nvSpPr>
        <p:spPr>
          <a:xfrm>
            <a:off x="323528" y="1412776"/>
            <a:ext cx="3311912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A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Need to ensure the correct balance between audio bit rate, audio settings and PAD</a:t>
            </a:r>
          </a:p>
          <a:p>
            <a:pPr algn="l"/>
            <a:endParaRPr lang="en-A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A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9550871"/>
              </p:ext>
            </p:extLst>
          </p:nvPr>
        </p:nvGraphicFramePr>
        <p:xfrm>
          <a:off x="4482717" y="908720"/>
          <a:ext cx="4337755" cy="4570095"/>
        </p:xfrm>
        <a:graphic>
          <a:graphicData uri="http://schemas.openxmlformats.org/drawingml/2006/table">
            <a:tbl>
              <a:tblPr/>
              <a:tblGrid>
                <a:gridCol w="1120993"/>
                <a:gridCol w="877299"/>
                <a:gridCol w="779821"/>
                <a:gridCol w="779821"/>
                <a:gridCol w="779821"/>
              </a:tblGrid>
              <a:tr h="540576">
                <a:tc>
                  <a:txBody>
                    <a:bodyPr/>
                    <a:lstStyle/>
                    <a:p>
                      <a:pPr algn="ctr" fontAlgn="b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Sub-Channel </a:t>
                      </a:r>
                      <a:r>
                        <a:rPr lang="en-A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bit </a:t>
                      </a:r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rate   </a:t>
                      </a:r>
                      <a:endParaRPr lang="en-A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b"/>
                      <a:r>
                        <a:rPr lang="en-A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(</a:t>
                      </a:r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kbps)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FEC Overhead 10%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Payload capacity</a:t>
                      </a:r>
                    </a:p>
                    <a:p>
                      <a:pPr algn="ctr" fontAlgn="b"/>
                      <a:r>
                        <a:rPr lang="en-A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(kbps</a:t>
                      </a:r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PAD </a:t>
                      </a:r>
                      <a:endParaRPr lang="en-A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b"/>
                      <a:r>
                        <a:rPr lang="en-A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(kbps)</a:t>
                      </a:r>
                      <a:endParaRPr lang="en-A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Audio </a:t>
                      </a:r>
                      <a:r>
                        <a:rPr lang="en-A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bit </a:t>
                      </a:r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rate (kbps)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35.2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D5B4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41.6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E4BC"/>
                    </a:solidFill>
                  </a:tcPr>
                </a:tc>
              </a:tr>
              <a:tr h="215861"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A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179512" y="2564904"/>
            <a:ext cx="47160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1200" b="1" dirty="0">
                <a:latin typeface="Arial" panose="020B0604020202020204" pitchFamily="34" charset="0"/>
                <a:cs typeface="Arial" panose="020B0604020202020204" pitchFamily="34" charset="0"/>
              </a:rPr>
              <a:t>Audio bit </a:t>
            </a:r>
            <a:r>
              <a:rPr lang="en-A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rate </a:t>
            </a:r>
            <a:r>
              <a:rPr lang="en-AU" sz="1600" b="1" dirty="0" smtClean="0">
                <a:latin typeface="Calibri"/>
                <a:cs typeface="Arial" panose="020B0604020202020204" pitchFamily="34" charset="0"/>
              </a:rPr>
              <a:t>≈</a:t>
            </a:r>
            <a:r>
              <a:rPr lang="en-A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Sub-Channel </a:t>
            </a:r>
            <a:r>
              <a:rPr lang="en-AU" sz="1200" b="1" dirty="0">
                <a:latin typeface="Arial" panose="020B0604020202020204" pitchFamily="34" charset="0"/>
                <a:cs typeface="Arial" panose="020B0604020202020204" pitchFamily="34" charset="0"/>
              </a:rPr>
              <a:t>bit rate *0.9 </a:t>
            </a:r>
            <a:r>
              <a:rPr lang="en-A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AU" sz="1200" b="1" dirty="0">
                <a:latin typeface="Arial" panose="020B0604020202020204" pitchFamily="34" charset="0"/>
                <a:cs typeface="Arial" panose="020B0604020202020204" pitchFamily="34" charset="0"/>
              </a:rPr>
              <a:t>PAD bit rate </a:t>
            </a:r>
          </a:p>
        </p:txBody>
      </p:sp>
      <p:sp>
        <p:nvSpPr>
          <p:cNvPr id="8" name="Content Placeholder 3"/>
          <p:cNvSpPr txBox="1">
            <a:spLocks/>
          </p:cNvSpPr>
          <p:nvPr/>
        </p:nvSpPr>
        <p:spPr>
          <a:xfrm>
            <a:off x="323528" y="3212976"/>
            <a:ext cx="3634952" cy="22322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A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SLS images are best synchronised with audio using pre-delivered images and header update display triggers, either </a:t>
            </a:r>
          </a:p>
          <a:p>
            <a:pPr algn="l"/>
            <a:r>
              <a:rPr lang="en-AU" sz="1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TriggerTime</a:t>
            </a:r>
            <a:r>
              <a:rPr lang="en-A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time/date or</a:t>
            </a:r>
          </a:p>
          <a:p>
            <a:pPr algn="l"/>
            <a:r>
              <a:rPr lang="en-AU" sz="1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TriggerTime</a:t>
            </a:r>
            <a:r>
              <a:rPr lang="en-A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now</a:t>
            </a:r>
          </a:p>
          <a:p>
            <a:pPr algn="l"/>
            <a:endParaRPr lang="en-A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A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2555776" y="5879013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System Structure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015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 Flow - Transmitter</a:t>
            </a:r>
          </a:p>
        </p:txBody>
      </p:sp>
      <p:pic>
        <p:nvPicPr>
          <p:cNvPr id="8" name="Picture 2" descr="\\tsclient\C\Users\les.sabel\Documents\Business\Images and clipart\DAB technical diags\Conceptual DAB System block diagra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992" y="1700808"/>
            <a:ext cx="8207297" cy="3812838"/>
          </a:xfrm>
          <a:prstGeom prst="rect">
            <a:avLst/>
          </a:prstGeom>
          <a:noFill/>
        </p:spPr>
      </p:pic>
      <p:sp>
        <p:nvSpPr>
          <p:cNvPr id="6" name="Rounded Rectangular Callout 5"/>
          <p:cNvSpPr/>
          <p:nvPr/>
        </p:nvSpPr>
        <p:spPr>
          <a:xfrm>
            <a:off x="827585" y="1019727"/>
            <a:ext cx="5112568" cy="720080"/>
          </a:xfrm>
          <a:prstGeom prst="wedgeRoundRectCallout">
            <a:avLst>
              <a:gd name="adj1" fmla="val -21657"/>
              <a:gd name="adj2" fmla="val 113075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DAB+ Outer layer FEC coding and interleaving here </a:t>
            </a:r>
            <a:endParaRPr lang="en-AU" dirty="0">
              <a:solidFill>
                <a:schemeClr val="tx1"/>
              </a:solidFill>
            </a:endParaRPr>
          </a:p>
        </p:txBody>
      </p:sp>
      <p:cxnSp>
        <p:nvCxnSpPr>
          <p:cNvPr id="7" name="Straight Connector 6"/>
          <p:cNvCxnSpPr>
            <a:stCxn id="6" idx="4"/>
          </p:cNvCxnSpPr>
          <p:nvPr/>
        </p:nvCxnSpPr>
        <p:spPr>
          <a:xfrm>
            <a:off x="2276640" y="2193997"/>
            <a:ext cx="0" cy="37090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1"/>
          <p:cNvSpPr txBox="1">
            <a:spLocks noChangeArrowheads="1"/>
          </p:cNvSpPr>
          <p:nvPr/>
        </p:nvSpPr>
        <p:spPr bwMode="auto">
          <a:xfrm>
            <a:off x="2555776" y="5879013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System Structure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560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FEC Code Rate Comparison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3295026"/>
              </p:ext>
            </p:extLst>
          </p:nvPr>
        </p:nvGraphicFramePr>
        <p:xfrm>
          <a:off x="611560" y="1052736"/>
          <a:ext cx="7593981" cy="3501483"/>
        </p:xfrm>
        <a:graphic>
          <a:graphicData uri="http://schemas.openxmlformats.org/drawingml/2006/table">
            <a:tbl>
              <a:tblPr/>
              <a:tblGrid>
                <a:gridCol w="1518402"/>
                <a:gridCol w="1518402"/>
                <a:gridCol w="1256415"/>
                <a:gridCol w="1471961"/>
                <a:gridCol w="1828801"/>
              </a:tblGrid>
              <a:tr h="12968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FEC Code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Code Rate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Capacity (kbps)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Number of 64kbps channels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AU" sz="1800" b="1" dirty="0" smtClean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Approximate power required relative to 3A</a:t>
                      </a:r>
                      <a:endParaRPr lang="en-AU" sz="1800" b="1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1A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1/4</a:t>
                      </a:r>
                      <a:endParaRPr lang="en-AU" sz="180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576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AU" sz="1800" dirty="0" smtClean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-3 to -6dB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2A</a:t>
                      </a:r>
                      <a:endParaRPr lang="en-AU" sz="180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3/8</a:t>
                      </a:r>
                      <a:endParaRPr lang="en-AU" sz="180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864</a:t>
                      </a:r>
                      <a:endParaRPr lang="en-AU" sz="180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13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AU" sz="1800" dirty="0" smtClean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-2 to -3dB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3A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1/2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1152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AU" sz="1800" dirty="0" smtClean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</a:tr>
              <a:tr h="440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3B</a:t>
                      </a:r>
                      <a:endParaRPr lang="en-AU" sz="180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2/3</a:t>
                      </a:r>
                      <a:endParaRPr lang="en-AU" sz="180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1536</a:t>
                      </a:r>
                      <a:endParaRPr lang="en-AU" sz="180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24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AU" sz="1800" baseline="0" dirty="0" smtClean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+</a:t>
                      </a:r>
                      <a:r>
                        <a:rPr lang="en-AU" sz="1800" dirty="0" smtClean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3dB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4A</a:t>
                      </a:r>
                      <a:endParaRPr lang="en-AU" sz="180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3/4</a:t>
                      </a:r>
                      <a:endParaRPr lang="en-AU" sz="180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1728</a:t>
                      </a:r>
                      <a:endParaRPr lang="en-AU" sz="180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AU" sz="1800" dirty="0" smtClean="0">
                          <a:solidFill>
                            <a:srgbClr val="0070C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+6dB</a:t>
                      </a:r>
                      <a:endParaRPr lang="en-AU" sz="1800" dirty="0">
                        <a:solidFill>
                          <a:srgbClr val="0070C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ounded Rectangular Callout 6"/>
          <p:cNvSpPr/>
          <p:nvPr/>
        </p:nvSpPr>
        <p:spPr>
          <a:xfrm>
            <a:off x="432992" y="4797152"/>
            <a:ext cx="8387480" cy="720080"/>
          </a:xfrm>
          <a:prstGeom prst="wedgeRoundRectCallout">
            <a:avLst>
              <a:gd name="adj1" fmla="val -20834"/>
              <a:gd name="adj2" fmla="val -76580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Payload capacity and transmit power can be traded</a:t>
            </a:r>
          </a:p>
          <a:p>
            <a:r>
              <a:rPr lang="en-AU" dirty="0" smtClean="0">
                <a:solidFill>
                  <a:schemeClr val="tx1"/>
                </a:solidFill>
              </a:rPr>
              <a:t>Stronger FEC protection = lower capacity BUT lower power for the same coverage area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2555776" y="5879013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System Structure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26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Transmission 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Structure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Transmission Frame struc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1684" y="1602250"/>
            <a:ext cx="7437863" cy="3914982"/>
          </a:xfrm>
          <a:prstGeom prst="rect">
            <a:avLst/>
          </a:prstGeom>
        </p:spPr>
      </p:pic>
      <p:sp>
        <p:nvSpPr>
          <p:cNvPr id="6" name="Content Placeholder 3"/>
          <p:cNvSpPr txBox="1">
            <a:spLocks/>
          </p:cNvSpPr>
          <p:nvPr/>
        </p:nvSpPr>
        <p:spPr>
          <a:xfrm>
            <a:off x="734776" y="1163409"/>
            <a:ext cx="7653648" cy="3213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Signalling and service information is sent in the Fast Information Channel</a:t>
            </a:r>
          </a:p>
        </p:txBody>
      </p:sp>
      <p:sp>
        <p:nvSpPr>
          <p:cNvPr id="8" name="Content Placeholder 3"/>
          <p:cNvSpPr txBox="1">
            <a:spLocks/>
          </p:cNvSpPr>
          <p:nvPr/>
        </p:nvSpPr>
        <p:spPr>
          <a:xfrm>
            <a:off x="5652120" y="1652550"/>
            <a:ext cx="1735896" cy="312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rgbClr val="000000"/>
                </a:solidFill>
                <a:latin typeface="Arial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fontAlgn="auto">
              <a:spcAft>
                <a:spcPts val="0"/>
              </a:spcAft>
              <a:buFont typeface="Arial" pitchFamily="34" charset="0"/>
              <a:buNone/>
            </a:pPr>
            <a:r>
              <a:rPr lang="en-AU" sz="1800" dirty="0" smtClean="0">
                <a:solidFill>
                  <a:srgbClr val="FF0000"/>
                </a:solidFill>
              </a:rPr>
              <a:t>96mS</a:t>
            </a:r>
          </a:p>
        </p:txBody>
      </p:sp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2555776" y="5879013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System Structure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98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-36512" y="260648"/>
            <a:ext cx="9251576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Transmission – Australian 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VHF channels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92376" y="1340768"/>
            <a:ext cx="7210425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ight Brace 7"/>
          <p:cNvSpPr/>
          <p:nvPr/>
        </p:nvSpPr>
        <p:spPr>
          <a:xfrm rot="5400000">
            <a:off x="3825680" y="4340510"/>
            <a:ext cx="415639" cy="1324099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432992" y="5157192"/>
            <a:ext cx="8387480" cy="3213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DTV channels allocated = 14MHz = 8 DAB channels = 8A, B, C, D, 9A, B, C, D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2571313" y="908720"/>
            <a:ext cx="4160927" cy="381624"/>
          </a:xfrm>
          <a:prstGeom prst="wedgeRoundRectCallout">
            <a:avLst>
              <a:gd name="adj1" fmla="val -21657"/>
              <a:gd name="adj2" fmla="val 128634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Initial Band III allocation for metro cities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1" name="TextBox 11"/>
          <p:cNvSpPr txBox="1">
            <a:spLocks noChangeArrowheads="1"/>
          </p:cNvSpPr>
          <p:nvPr/>
        </p:nvSpPr>
        <p:spPr bwMode="auto">
          <a:xfrm>
            <a:off x="2555776" y="5879013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System Structure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548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1654191" y="4799627"/>
            <a:ext cx="64087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Overview 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RF Spectrum</a:t>
            </a:r>
          </a:p>
        </p:txBody>
      </p:sp>
      <p:pic>
        <p:nvPicPr>
          <p:cNvPr id="7" name="Picture 1" descr="\\tsclient\C\Users\les.sabel\Documents\Business\Images and clipart\DAB technical diags\RF Spectru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1642" y="1052736"/>
            <a:ext cx="5627131" cy="3716408"/>
          </a:xfrm>
          <a:prstGeom prst="rect">
            <a:avLst/>
          </a:prstGeom>
          <a:noFill/>
        </p:spPr>
      </p:pic>
      <p:grpSp>
        <p:nvGrpSpPr>
          <p:cNvPr id="8" name="Group 7"/>
          <p:cNvGrpSpPr/>
          <p:nvPr/>
        </p:nvGrpSpPr>
        <p:grpSpPr>
          <a:xfrm>
            <a:off x="2915051" y="1123587"/>
            <a:ext cx="3336966" cy="2998520"/>
            <a:chOff x="3111334" y="2250374"/>
            <a:chExt cx="3336966" cy="2998520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5410417" y="2250374"/>
              <a:ext cx="5938" cy="299852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111334" y="2582883"/>
              <a:ext cx="3325091" cy="593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3123209" y="3910940"/>
              <a:ext cx="3325091" cy="593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148446" y="2250374"/>
              <a:ext cx="5938" cy="299852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1119333" y="4871119"/>
            <a:ext cx="79171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dirty="0"/>
              <a:t>Signal bandwidth = 1536 carriers at 1kHz each =&gt; </a:t>
            </a:r>
            <a:r>
              <a:rPr lang="en-GB" dirty="0" smtClean="0"/>
              <a:t>1.535MHz</a:t>
            </a:r>
            <a:endParaRPr lang="en-GB" dirty="0"/>
          </a:p>
          <a:p>
            <a:pPr eaLnBrk="1" hangingPunct="1"/>
            <a:r>
              <a:rPr lang="en-GB" dirty="0"/>
              <a:t>Channel bandwidth = 1.712 MHz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6444207" y="1484785"/>
            <a:ext cx="2368703" cy="936103"/>
          </a:xfrm>
          <a:prstGeom prst="wedgeRoundRectCallout">
            <a:avLst>
              <a:gd name="adj1" fmla="val -56751"/>
              <a:gd name="adj2" fmla="val 90404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Channel edge shoulders at -40dB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295168" y="2276871"/>
            <a:ext cx="2044584" cy="720080"/>
          </a:xfrm>
          <a:prstGeom prst="wedgeRoundRectCallout">
            <a:avLst>
              <a:gd name="adj1" fmla="val 74759"/>
              <a:gd name="adj2" fmla="val 113075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Far off adjacent power at &lt;-60dB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8" name="TextBox 11"/>
          <p:cNvSpPr txBox="1">
            <a:spLocks noChangeArrowheads="1"/>
          </p:cNvSpPr>
          <p:nvPr/>
        </p:nvSpPr>
        <p:spPr bwMode="auto">
          <a:xfrm>
            <a:off x="2555776" y="5879013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System Structure</a:t>
            </a:r>
            <a:endParaRPr lang="en-GB" sz="2000" dirty="0">
              <a:solidFill>
                <a:srgbClr val="009CDD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17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6"/>
          <p:cNvSpPr txBox="1">
            <a:spLocks/>
          </p:cNvSpPr>
          <p:nvPr/>
        </p:nvSpPr>
        <p:spPr bwMode="auto">
          <a:xfrm>
            <a:off x="278159" y="1314744"/>
            <a:ext cx="8595497" cy="3902926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rgbClr val="009EE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Network Options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 smtClean="0">
              <a:solidFill>
                <a:srgbClr val="0070C0"/>
              </a:solidFill>
              <a:ea typeface="ＭＳ Ｐゴシック" pitchFamily="34" charset="-128"/>
              <a:cs typeface="+mj-cs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2195736" y="5848816"/>
            <a:ext cx="676875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Overview of the DAB+ System </a:t>
            </a:r>
            <a:endParaRPr lang="en-GB" sz="3200" dirty="0"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738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 Network 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980728"/>
            <a:ext cx="405765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7360234"/>
              </p:ext>
            </p:extLst>
          </p:nvPr>
        </p:nvGraphicFramePr>
        <p:xfrm>
          <a:off x="432992" y="1340768"/>
          <a:ext cx="4276725" cy="205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ounded Rectangular Callout 8"/>
          <p:cNvSpPr/>
          <p:nvPr/>
        </p:nvSpPr>
        <p:spPr>
          <a:xfrm>
            <a:off x="899592" y="3717032"/>
            <a:ext cx="2800751" cy="1512167"/>
          </a:xfrm>
          <a:prstGeom prst="wedgeRoundRectCallout">
            <a:avLst>
              <a:gd name="adj1" fmla="val 92065"/>
              <a:gd name="adj2" fmla="val -60913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This architecture is often used for stand-alone / isolated installations such as single city or area transmissions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0" name="TextBox 11"/>
          <p:cNvSpPr txBox="1">
            <a:spLocks noChangeArrowheads="1"/>
          </p:cNvSpPr>
          <p:nvPr/>
        </p:nvSpPr>
        <p:spPr bwMode="auto">
          <a:xfrm>
            <a:off x="2483768" y="5859269"/>
            <a:ext cx="64087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Options </a:t>
            </a:r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343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 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5710" y="1001541"/>
            <a:ext cx="6905625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432992" y="4457128"/>
            <a:ext cx="3058888" cy="916088"/>
          </a:xfrm>
          <a:prstGeom prst="wedgeRoundRectCallout">
            <a:avLst>
              <a:gd name="adj1" fmla="val 25072"/>
              <a:gd name="adj2" fmla="val -65114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Number of service encoders, PAD and redundancy can vary between broadcasters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6156176" y="221950"/>
            <a:ext cx="2466108" cy="1130700"/>
          </a:xfrm>
          <a:prstGeom prst="wedgeRoundRectCallout">
            <a:avLst>
              <a:gd name="adj1" fmla="val -33617"/>
              <a:gd name="adj2" fmla="val 73521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Redundant common ensemble multiplexing and transmitters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2483768" y="5859269"/>
            <a:ext cx="64087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Options </a:t>
            </a:r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360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47870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Mesh Network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841908"/>
              </p:ext>
            </p:extLst>
          </p:nvPr>
        </p:nvGraphicFramePr>
        <p:xfrm>
          <a:off x="397153" y="1412776"/>
          <a:ext cx="3642167" cy="3505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56502" y="1628800"/>
            <a:ext cx="4911298" cy="346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ular Callout 6"/>
          <p:cNvSpPr/>
          <p:nvPr/>
        </p:nvSpPr>
        <p:spPr>
          <a:xfrm>
            <a:off x="4939601" y="242524"/>
            <a:ext cx="3736855" cy="1130700"/>
          </a:xfrm>
          <a:prstGeom prst="wedgeRoundRectCallout">
            <a:avLst>
              <a:gd name="adj1" fmla="val 22104"/>
              <a:gd name="adj2" fmla="val 103978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Suitable for distributed broadcast networks such as national multi-studio networks 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2483768" y="5859269"/>
            <a:ext cx="64087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Options </a:t>
            </a:r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184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 Equipment </a:t>
            </a:r>
            <a:r>
              <a:rPr lang="en-GB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 descr="http://barrettcommunications.com.au/Images/telikom-png-transmitter-rack-1-s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239130"/>
            <a:ext cx="10668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4" descr="End of Men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965100"/>
            <a:ext cx="1905000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5" descr="Broadcast Tow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072" y="1306493"/>
            <a:ext cx="1143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Studio with Mark III desk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67" y="1164392"/>
            <a:ext cx="2347562" cy="1570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9" descr="http://tbn0.google.com/images?q=tbn:gvylmXisxFOamM:http://www.advancedmp3players.co.uk/shop/images/products/BLUENOTE/BLUENOTEmainlarge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734" y="3925055"/>
            <a:ext cx="82867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3" descr="http://tbn0.google.com/images?q=tbn:I2xffV44cndRXM:http://shop.audioimages.co.uk/images/JVC_KD_DB101_Car_Audio_Unit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184" y="3437656"/>
            <a:ext cx="1162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881369" y="1340604"/>
            <a:ext cx="1371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600" dirty="0"/>
              <a:t>ETI Monitor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67544" y="2891612"/>
            <a:ext cx="20129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600" dirty="0"/>
              <a:t>Service Monitor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252968" y="3460713"/>
            <a:ext cx="189110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600" dirty="0" smtClean="0"/>
              <a:t>In-Field Monitors</a:t>
            </a:r>
            <a:endParaRPr lang="en-GB" sz="1600" dirty="0"/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574304" y="3498743"/>
            <a:ext cx="213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600" dirty="0" smtClean="0"/>
              <a:t>Ensemble </a:t>
            </a:r>
            <a:r>
              <a:rPr lang="en-GB" sz="1600" dirty="0"/>
              <a:t>Recorder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486400" y="1103254"/>
            <a:ext cx="13716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600" dirty="0" err="1"/>
              <a:t>Tx</a:t>
            </a:r>
            <a:r>
              <a:rPr lang="en-GB" sz="1600" dirty="0"/>
              <a:t> Monitor</a:t>
            </a:r>
          </a:p>
        </p:txBody>
      </p:sp>
      <p:pic>
        <p:nvPicPr>
          <p:cNvPr id="24" name="Picture 15" descr="Broadcast Tower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450" y="4564838"/>
            <a:ext cx="6096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861056" y="3953130"/>
            <a:ext cx="16764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600" b="1" dirty="0">
                <a:solidFill>
                  <a:srgbClr val="FF0000"/>
                </a:solidFill>
              </a:rPr>
              <a:t>Listeners</a:t>
            </a:r>
          </a:p>
        </p:txBody>
      </p:sp>
      <p:pic>
        <p:nvPicPr>
          <p:cNvPr id="29" name="Picture 2" descr="C:\Users\les\Documents\Business\Customers and Projects\RadioScape\CRA\Mux RFT response\Presentation\Single unit - tight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61" y="3232112"/>
            <a:ext cx="13747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33" descr="http://tbn0.google.com/images?q=tbn:HkXc95Loj5rewM:http://sng-tv.net/images/SWEDISH_ENCODER_2_.jpg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3" y="1548780"/>
            <a:ext cx="60007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 descr="C:\Users\les\Documents\Business\Customers and Projects\RadioScape\CRA\Mux RFT response\Presentation\Single unit - tight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3193943"/>
            <a:ext cx="13747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 descr="C:\Users\les\Documents\Business\Customers and Projects\RadioScape\CRA\Mux RFT response\Presentation\Single unit - tight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1705731"/>
            <a:ext cx="13747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 descr="C:\Users\les\Documents\Business\Customers and Projects\RadioScape\CRA\Mux RFT response\Presentation\Single unit - tight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1441391"/>
            <a:ext cx="13747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" descr="C:\Users\les\Documents\Business\Customers and Projects\RadioScape\CRA\Mux RFT response\Presentation\Single unit - tight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798851"/>
            <a:ext cx="13747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5" descr="Broadcast Tower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450" y="3384512"/>
            <a:ext cx="6096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7" name="Straight Arrow Connector 36"/>
          <p:cNvCxnSpPr>
            <a:stCxn id="14" idx="3"/>
            <a:endCxn id="30" idx="1"/>
          </p:cNvCxnSpPr>
          <p:nvPr/>
        </p:nvCxnSpPr>
        <p:spPr>
          <a:xfrm flipV="1">
            <a:off x="2732929" y="1948830"/>
            <a:ext cx="186484" cy="5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hape 30"/>
          <p:cNvCxnSpPr>
            <a:stCxn id="30" idx="2"/>
            <a:endCxn id="11" idx="1"/>
          </p:cNvCxnSpPr>
          <p:nvPr/>
        </p:nvCxnSpPr>
        <p:spPr>
          <a:xfrm rot="16200000" flipH="1">
            <a:off x="4211744" y="1356586"/>
            <a:ext cx="282363" cy="2266949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11" idx="3"/>
          </p:cNvCxnSpPr>
          <p:nvPr/>
        </p:nvCxnSpPr>
        <p:spPr>
          <a:xfrm flipV="1">
            <a:off x="6553200" y="2620130"/>
            <a:ext cx="685800" cy="111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endCxn id="32" idx="2"/>
          </p:cNvCxnSpPr>
          <p:nvPr/>
        </p:nvCxnSpPr>
        <p:spPr>
          <a:xfrm flipV="1">
            <a:off x="4573587" y="2010531"/>
            <a:ext cx="1" cy="6095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hape 33"/>
          <p:cNvCxnSpPr>
            <a:endCxn id="33" idx="3"/>
          </p:cNvCxnSpPr>
          <p:nvPr/>
        </p:nvCxnSpPr>
        <p:spPr>
          <a:xfrm rot="16200000" flipV="1">
            <a:off x="6665913" y="1785878"/>
            <a:ext cx="685800" cy="301625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228600" y="1019950"/>
            <a:ext cx="3352800" cy="283287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3806825" y="1019950"/>
            <a:ext cx="4953000" cy="2209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44" name="Picture 33" descr="http://tbn0.google.com/images?q=tbn:HkXc95Loj5rewM:http://sng-tv.net/images/SWEDISH_ENCODER_2_.jpg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556" y="2334400"/>
            <a:ext cx="60007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TextBox 11"/>
          <p:cNvSpPr txBox="1">
            <a:spLocks noChangeArrowheads="1"/>
          </p:cNvSpPr>
          <p:nvPr/>
        </p:nvSpPr>
        <p:spPr bwMode="auto">
          <a:xfrm>
            <a:off x="2483768" y="5859269"/>
            <a:ext cx="64087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Options </a:t>
            </a:r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4208512" y="4244838"/>
            <a:ext cx="13716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1600" dirty="0"/>
              <a:t>R</a:t>
            </a:r>
            <a:r>
              <a:rPr lang="en-GB" sz="1600" dirty="0" smtClean="0"/>
              <a:t>epeaters</a:t>
            </a:r>
            <a:endParaRPr lang="en-GB" sz="1600" dirty="0"/>
          </a:p>
        </p:txBody>
      </p:sp>
      <p:sp>
        <p:nvSpPr>
          <p:cNvPr id="47" name="Rounded Rectangular Callout 46"/>
          <p:cNvSpPr/>
          <p:nvPr/>
        </p:nvSpPr>
        <p:spPr>
          <a:xfrm>
            <a:off x="211088" y="4069694"/>
            <a:ext cx="3352800" cy="1250809"/>
          </a:xfrm>
          <a:prstGeom prst="wedgeRoundRectCallout">
            <a:avLst>
              <a:gd name="adj1" fmla="val 61250"/>
              <a:gd name="adj2" fmla="val -60913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Multiple monitoring points throughout the system allow rapid fault finding and rectification</a:t>
            </a:r>
            <a:endParaRPr lang="en-AU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653136"/>
            <a:ext cx="1255272" cy="941454"/>
          </a:xfrm>
          <a:prstGeom prst="rect">
            <a:avLst/>
          </a:prstGeom>
        </p:spPr>
      </p:pic>
      <p:sp>
        <p:nvSpPr>
          <p:cNvPr id="48" name="Rounded Rectangular Callout 47"/>
          <p:cNvSpPr/>
          <p:nvPr/>
        </p:nvSpPr>
        <p:spPr>
          <a:xfrm>
            <a:off x="5332413" y="4321137"/>
            <a:ext cx="1827213" cy="1167982"/>
          </a:xfrm>
          <a:prstGeom prst="wedgeRoundRectCallout">
            <a:avLst>
              <a:gd name="adj1" fmla="val 65149"/>
              <a:gd name="adj2" fmla="val -49520"/>
              <a:gd name="adj3" fmla="val 16667"/>
            </a:avLst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dirty="0" smtClean="0">
                <a:solidFill>
                  <a:schemeClr val="tx1"/>
                </a:solidFill>
              </a:rPr>
              <a:t>Listeners provide the ultimate feedback!!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38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2" grpId="0"/>
      <p:bldP spid="23" grpId="0"/>
      <p:bldP spid="28" grpId="0"/>
      <p:bldP spid="47" grpId="0" animBg="1"/>
      <p:bldP spid="4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Management System</a:t>
            </a:r>
          </a:p>
        </p:txBody>
      </p:sp>
      <p:sp>
        <p:nvSpPr>
          <p:cNvPr id="3" name="Titel 16"/>
          <p:cNvSpPr txBox="1">
            <a:spLocks/>
          </p:cNvSpPr>
          <p:nvPr/>
        </p:nvSpPr>
        <p:spPr bwMode="auto">
          <a:xfrm>
            <a:off x="251521" y="1231357"/>
            <a:ext cx="2414654" cy="3984499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Network Management is essential for rapid fault detection and correction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Virtually all equipment now has SNMP fault reporting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Remote access via web interface allows best grade of service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6175" y="980728"/>
            <a:ext cx="5839260" cy="448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2483768" y="5859269"/>
            <a:ext cx="64087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Options </a:t>
            </a:r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27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of DAB+ multiplexer and transmitter 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equipment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C:\Users\les\Pictures\Adobe\Digital Camera Photos\2009-05-14-1144-48\P10104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12" y="1510045"/>
            <a:ext cx="3826156" cy="2869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IMG_079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868143" y="1844825"/>
            <a:ext cx="3456385" cy="2592288"/>
          </a:xfrm>
          <a:prstGeom prst="rect">
            <a:avLst/>
          </a:prstGeom>
        </p:spPr>
      </p:pic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2483768" y="5859269"/>
            <a:ext cx="64087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Options </a:t>
            </a:r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3200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 descr="IMG_079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9872" y="3147073"/>
            <a:ext cx="3113668" cy="2335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53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6"/>
          <p:cNvSpPr txBox="1">
            <a:spLocks/>
          </p:cNvSpPr>
          <p:nvPr/>
        </p:nvSpPr>
        <p:spPr bwMode="auto">
          <a:xfrm>
            <a:off x="278159" y="1314744"/>
            <a:ext cx="8595497" cy="3902926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smtClean="0">
                <a:solidFill>
                  <a:srgbClr val="009EE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The Future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 smtClean="0">
              <a:solidFill>
                <a:srgbClr val="0070C0"/>
              </a:solidFill>
              <a:ea typeface="ＭＳ Ｐゴシック" pitchFamily="34" charset="-128"/>
              <a:cs typeface="+mj-cs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lvl="0"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algn="ctr" defTabSz="914400" fontAlgn="auto">
              <a:lnSpc>
                <a:spcPct val="150000"/>
              </a:lnSpc>
              <a:spcAft>
                <a:spcPts val="0"/>
              </a:spcAft>
            </a:pPr>
            <a:endParaRPr lang="en-US" sz="2800" dirty="0" smtClean="0">
              <a:ea typeface="ＭＳ Ｐゴシック" pitchFamily="34" charset="-128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j-cs"/>
            </a:endParaRPr>
          </a:p>
        </p:txBody>
      </p:sp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2555776" y="5787261"/>
            <a:ext cx="64087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Overview of the DAB+ System</a:t>
            </a:r>
            <a:endParaRPr lang="en-GB" sz="2000" dirty="0">
              <a:latin typeface="+mn-lt"/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32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Future – Hybrid Radio 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5409022"/>
              </p:ext>
            </p:extLst>
          </p:nvPr>
        </p:nvGraphicFramePr>
        <p:xfrm>
          <a:off x="390989" y="980728"/>
          <a:ext cx="8429483" cy="4335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2411760" y="586856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Radio</a:t>
            </a:r>
            <a:endParaRPr lang="en-GB" dirty="0">
              <a:solidFill>
                <a:srgbClr val="009CD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61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Hybrid Radio 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77800" y="515938"/>
            <a:ext cx="45847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AU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3" descr="C:\Users\les\AppData\Local\Microsoft\Windows\Temporary Internet Files\Content.IE5\LUC3WP2Z\MCj0349993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306" y="1191418"/>
            <a:ext cx="1066800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972771" y="2962309"/>
            <a:ext cx="2362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 to Air DAB+ broadcast with PAD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626732" y="2204864"/>
            <a:ext cx="1676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Telco </a:t>
            </a: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</a:t>
            </a:r>
          </a:p>
        </p:txBody>
      </p:sp>
      <p:sp>
        <p:nvSpPr>
          <p:cNvPr id="11" name="Left-Right Arrow 10"/>
          <p:cNvSpPr/>
          <p:nvPr/>
        </p:nvSpPr>
        <p:spPr>
          <a:xfrm rot="20313490">
            <a:off x="6188180" y="2881738"/>
            <a:ext cx="1524000" cy="3048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335436" y="3164437"/>
            <a:ext cx="1676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Broadcaster interaction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267371" y="5219140"/>
            <a:ext cx="175708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1600" baseline="300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Party services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Left-Right Arrow 13"/>
          <p:cNvSpPr/>
          <p:nvPr/>
        </p:nvSpPr>
        <p:spPr>
          <a:xfrm rot="2173617">
            <a:off x="5828514" y="3855650"/>
            <a:ext cx="1524000" cy="304800"/>
          </a:xfrm>
          <a:prstGeom prst="left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ight Arrow 14"/>
          <p:cNvSpPr/>
          <p:nvPr/>
        </p:nvSpPr>
        <p:spPr>
          <a:xfrm rot="10231976">
            <a:off x="1330225" y="1877109"/>
            <a:ext cx="5456238" cy="369887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543050" y="1200741"/>
            <a:ext cx="449589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Transmission Information from Broadcaster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24"/>
          <p:cNvSpPr txBox="1">
            <a:spLocks noChangeArrowheads="1"/>
          </p:cNvSpPr>
          <p:nvPr/>
        </p:nvSpPr>
        <p:spPr bwMode="auto">
          <a:xfrm>
            <a:off x="6643139" y="1064690"/>
            <a:ext cx="2438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Broadcaster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722" y="4060106"/>
            <a:ext cx="1886652" cy="141498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422" y="3966449"/>
            <a:ext cx="1314074" cy="131407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936" y="1409594"/>
            <a:ext cx="1643148" cy="1204139"/>
          </a:xfrm>
          <a:prstGeom prst="rect">
            <a:avLst/>
          </a:prstGeom>
        </p:spPr>
      </p:pic>
      <p:sp>
        <p:nvSpPr>
          <p:cNvPr id="21" name="Right Arrow 20"/>
          <p:cNvSpPr/>
          <p:nvPr/>
        </p:nvSpPr>
        <p:spPr>
          <a:xfrm rot="2436041">
            <a:off x="1267257" y="3569246"/>
            <a:ext cx="2005012" cy="377825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971" y="2613733"/>
            <a:ext cx="1665105" cy="843091"/>
          </a:xfrm>
          <a:prstGeom prst="rect">
            <a:avLst/>
          </a:prstGeom>
        </p:spPr>
      </p:pic>
      <p:sp>
        <p:nvSpPr>
          <p:cNvPr id="23" name="Left-Right Arrow 22"/>
          <p:cNvSpPr/>
          <p:nvPr/>
        </p:nvSpPr>
        <p:spPr>
          <a:xfrm rot="19587500">
            <a:off x="4292293" y="3778489"/>
            <a:ext cx="1524000" cy="304800"/>
          </a:xfrm>
          <a:prstGeom prst="left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6" descr="C:\Users\les\Pictures\Microsoft Clip Organizer\j0436077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306" y="4017625"/>
            <a:ext cx="184150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5035889" y="3864763"/>
            <a:ext cx="126724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1600" dirty="0" err="1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WiFi</a:t>
            </a: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connection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Left-Right Arrow 25"/>
          <p:cNvSpPr/>
          <p:nvPr/>
        </p:nvSpPr>
        <p:spPr>
          <a:xfrm>
            <a:off x="2051720" y="4637205"/>
            <a:ext cx="1347571" cy="3048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831310" y="4852240"/>
            <a:ext cx="1676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Radio</a:t>
            </a:r>
          </a:p>
          <a:p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Touchscreen for basic actions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1547664" y="5049863"/>
            <a:ext cx="21266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Bluetooth connection</a:t>
            </a:r>
          </a:p>
          <a:p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browser actions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11"/>
          <p:cNvSpPr txBox="1">
            <a:spLocks noChangeArrowheads="1"/>
          </p:cNvSpPr>
          <p:nvPr/>
        </p:nvSpPr>
        <p:spPr bwMode="auto">
          <a:xfrm>
            <a:off x="2555776" y="5805264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 Operation 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93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  <p:bldP spid="14" grpId="0" animBg="1"/>
      <p:bldP spid="26" grpId="0" animBg="1"/>
      <p:bldP spid="2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Hybrid Radio 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77800" y="515938"/>
            <a:ext cx="45847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AU" b="1" dirty="0">
              <a:solidFill>
                <a:srgbClr val="0070C0"/>
              </a:solidFill>
            </a:endParaRPr>
          </a:p>
        </p:txBody>
      </p:sp>
      <p:sp>
        <p:nvSpPr>
          <p:cNvPr id="29" name="TextBox 11"/>
          <p:cNvSpPr txBox="1">
            <a:spLocks noChangeArrowheads="1"/>
          </p:cNvSpPr>
          <p:nvPr/>
        </p:nvSpPr>
        <p:spPr bwMode="auto">
          <a:xfrm>
            <a:off x="2627784" y="5787261"/>
            <a:ext cx="64087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Mobile</a:t>
            </a:r>
            <a:r>
              <a:rPr lang="en-GB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Operation </a:t>
            </a:r>
            <a:endParaRPr lang="en-GB" sz="2000" dirty="0">
              <a:latin typeface="+mn-lt"/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  <p:pic>
        <p:nvPicPr>
          <p:cNvPr id="32" name="Picture 3" descr="C:\Users\les\AppData\Local\Microsoft\Windows\Temporary Internet Files\Content.IE5\LUC3WP2Z\MCj0349993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079500"/>
            <a:ext cx="1066800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6" descr="C:\Users\les\Pictures\Microsoft Clip Organizer\j0436077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0817" y="4142064"/>
            <a:ext cx="184150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3" descr="cellphone-towe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2831" y="2448050"/>
            <a:ext cx="8096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ight Arrow 34"/>
          <p:cNvSpPr/>
          <p:nvPr/>
        </p:nvSpPr>
        <p:spPr>
          <a:xfrm rot="2436041">
            <a:off x="1161386" y="3254499"/>
            <a:ext cx="2005012" cy="377825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271334" y="3357030"/>
            <a:ext cx="2362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Free to Air DAB+ broadcast with PAD</a:t>
            </a:r>
          </a:p>
        </p:txBody>
      </p:sp>
      <p:sp>
        <p:nvSpPr>
          <p:cNvPr id="37" name="Left-Right Arrow 36"/>
          <p:cNvSpPr/>
          <p:nvPr/>
        </p:nvSpPr>
        <p:spPr>
          <a:xfrm rot="19807901">
            <a:off x="3936999" y="3788830"/>
            <a:ext cx="1524000" cy="304800"/>
          </a:xfrm>
          <a:prstGeom prst="left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759280" y="4797152"/>
            <a:ext cx="23248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DAB+ capable mobile </a:t>
            </a: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phone can use full range of hybrid functions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5059444" y="2082459"/>
            <a:ext cx="1676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Mobile network</a:t>
            </a:r>
          </a:p>
        </p:txBody>
      </p:sp>
      <p:sp>
        <p:nvSpPr>
          <p:cNvPr id="40" name="Left-Right Arrow 39"/>
          <p:cNvSpPr/>
          <p:nvPr/>
        </p:nvSpPr>
        <p:spPr>
          <a:xfrm rot="19807901">
            <a:off x="6375400" y="2765550"/>
            <a:ext cx="1524000" cy="3048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7360395" y="5149100"/>
            <a:ext cx="160409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3</a:t>
            </a:r>
            <a:r>
              <a:rPr lang="en-GB" sz="1600" baseline="300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rd</a:t>
            </a: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 party services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</p:txBody>
      </p:sp>
      <p:sp>
        <p:nvSpPr>
          <p:cNvPr id="42" name="Left-Right Arrow 41"/>
          <p:cNvSpPr/>
          <p:nvPr/>
        </p:nvSpPr>
        <p:spPr>
          <a:xfrm rot="2173617">
            <a:off x="5670642" y="4138706"/>
            <a:ext cx="1524000" cy="304800"/>
          </a:xfrm>
          <a:prstGeom prst="left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3511550" y="3104858"/>
            <a:ext cx="17526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Mobile </a:t>
            </a:r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internet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</p:txBody>
      </p:sp>
      <p:sp>
        <p:nvSpPr>
          <p:cNvPr id="44" name="Right Arrow 43"/>
          <p:cNvSpPr/>
          <p:nvPr/>
        </p:nvSpPr>
        <p:spPr>
          <a:xfrm rot="10231976">
            <a:off x="1586947" y="1590219"/>
            <a:ext cx="5456238" cy="369887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7265738" y="2772255"/>
            <a:ext cx="1676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Broadcaster interaction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396" y="3795833"/>
            <a:ext cx="1314074" cy="131407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103" y="1147190"/>
            <a:ext cx="1643148" cy="1204139"/>
          </a:xfrm>
          <a:prstGeom prst="rect">
            <a:avLst/>
          </a:prstGeom>
        </p:spPr>
      </p:pic>
      <p:sp>
        <p:nvSpPr>
          <p:cNvPr id="48" name="TextBox 24"/>
          <p:cNvSpPr txBox="1">
            <a:spLocks noChangeArrowheads="1"/>
          </p:cNvSpPr>
          <p:nvPr/>
        </p:nvSpPr>
        <p:spPr bwMode="auto">
          <a:xfrm>
            <a:off x="6735844" y="805461"/>
            <a:ext cx="2438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600" dirty="0" smtClean="0">
                <a:latin typeface="Calibri" pitchFamily="34" charset="0"/>
              </a:rPr>
              <a:t>Broadcaster</a:t>
            </a:r>
            <a:endParaRPr lang="en-GB" sz="1600" dirty="0">
              <a:latin typeface="Calibri" pitchFamily="34" charset="0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1714372" y="1060248"/>
            <a:ext cx="449589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Transmission Information from Broadcaster</a:t>
            </a:r>
            <a:endParaRPr lang="en-GB" sz="1600" dirty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16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Information: Use Case Example 1 – connection to an advertiser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77800" y="515938"/>
            <a:ext cx="45847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AU" b="1" dirty="0">
              <a:solidFill>
                <a:srgbClr val="0070C0"/>
              </a:solidFill>
            </a:endParaRPr>
          </a:p>
        </p:txBody>
      </p:sp>
      <p:sp>
        <p:nvSpPr>
          <p:cNvPr id="29" name="TextBox 11"/>
          <p:cNvSpPr txBox="1">
            <a:spLocks noChangeArrowheads="1"/>
          </p:cNvSpPr>
          <p:nvPr/>
        </p:nvSpPr>
        <p:spPr bwMode="auto">
          <a:xfrm>
            <a:off x="2555776" y="5796553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Radio Use Cases</a:t>
            </a:r>
            <a:endParaRPr lang="en-GB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1412776"/>
            <a:ext cx="3028216" cy="2473666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 rot="1060654">
            <a:off x="3065641" y="2468780"/>
            <a:ext cx="1399005" cy="11438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Screen tap</a:t>
            </a:r>
            <a:endParaRPr lang="en-AU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452" y="2041539"/>
            <a:ext cx="4540729" cy="3206969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432992" y="3645024"/>
            <a:ext cx="2666999" cy="1749150"/>
            <a:chOff x="0" y="111145"/>
            <a:chExt cx="2666999" cy="1749150"/>
          </a:xfrm>
        </p:grpSpPr>
        <p:sp>
          <p:nvSpPr>
            <p:cNvPr id="28" name="Rounded Rectangle 27"/>
            <p:cNvSpPr/>
            <p:nvPr/>
          </p:nvSpPr>
          <p:spPr>
            <a:xfrm>
              <a:off x="0" y="111145"/>
              <a:ext cx="2666999" cy="1749150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Rounded Rectangle 4"/>
            <p:cNvSpPr/>
            <p:nvPr/>
          </p:nvSpPr>
          <p:spPr>
            <a:xfrm>
              <a:off x="85386" y="196531"/>
              <a:ext cx="2496227" cy="157837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Accessing a website from a URL delivered associated with a product / service being advertised</a:t>
              </a:r>
              <a:endParaRPr lang="en-AU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5956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Information: Use Case Example 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Artist Information 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77800" y="515938"/>
            <a:ext cx="45847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AU" b="1" dirty="0">
              <a:solidFill>
                <a:srgbClr val="0070C0"/>
              </a:solidFill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33585" y="1079500"/>
            <a:ext cx="3830903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 descr="C:\Users\les.sabel\Documents\Business\Images and clipart\Radio images\IMG_08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86" y="1628800"/>
            <a:ext cx="2358188" cy="1768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173236" y="3659035"/>
            <a:ext cx="3654552" cy="1700472"/>
            <a:chOff x="0" y="477247"/>
            <a:chExt cx="3654552" cy="1700472"/>
          </a:xfrm>
        </p:grpSpPr>
        <p:sp>
          <p:nvSpPr>
            <p:cNvPr id="16" name="Rounded Rectangle 15"/>
            <p:cNvSpPr/>
            <p:nvPr/>
          </p:nvSpPr>
          <p:spPr>
            <a:xfrm>
              <a:off x="0" y="477247"/>
              <a:ext cx="3654552" cy="1700472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ounded Rectangle 4"/>
            <p:cNvSpPr/>
            <p:nvPr/>
          </p:nvSpPr>
          <p:spPr>
            <a:xfrm>
              <a:off x="83010" y="560257"/>
              <a:ext cx="3488532" cy="15344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l" defTabSz="1200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Listeners can access more information about the current artist, tour dates, biographical info,  purchase</a:t>
              </a:r>
              <a:endParaRPr lang="en-AU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Right Arrow 17"/>
          <p:cNvSpPr/>
          <p:nvPr/>
        </p:nvSpPr>
        <p:spPr>
          <a:xfrm>
            <a:off x="2866151" y="1916832"/>
            <a:ext cx="1876927" cy="7459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Screen tap</a:t>
            </a:r>
            <a:endParaRPr lang="en-AU" dirty="0"/>
          </a:p>
        </p:txBody>
      </p:sp>
      <p:sp>
        <p:nvSpPr>
          <p:cNvPr id="11" name="TextBox 11"/>
          <p:cNvSpPr txBox="1">
            <a:spLocks noChangeArrowheads="1"/>
          </p:cNvSpPr>
          <p:nvPr/>
        </p:nvSpPr>
        <p:spPr bwMode="auto">
          <a:xfrm>
            <a:off x="2555776" y="5796553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Radio Use Cases</a:t>
            </a:r>
            <a:endParaRPr lang="en-GB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38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Information: Use Case Example 3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Information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77800" y="515938"/>
            <a:ext cx="45847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AU" b="1" dirty="0">
              <a:solidFill>
                <a:srgbClr val="0070C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607" y="1412776"/>
            <a:ext cx="4915881" cy="3896436"/>
          </a:xfrm>
          <a:prstGeom prst="rect">
            <a:avLst/>
          </a:prstGeom>
        </p:spPr>
      </p:pic>
      <p:pic>
        <p:nvPicPr>
          <p:cNvPr id="12" name="Picture 11" descr="SlideTemplat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7739" y="1615786"/>
            <a:ext cx="2634275" cy="174520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grpSp>
        <p:nvGrpSpPr>
          <p:cNvPr id="19" name="Group 18"/>
          <p:cNvGrpSpPr/>
          <p:nvPr/>
        </p:nvGrpSpPr>
        <p:grpSpPr>
          <a:xfrm>
            <a:off x="432992" y="3717032"/>
            <a:ext cx="2666999" cy="1292850"/>
            <a:chOff x="0" y="755651"/>
            <a:chExt cx="2666999" cy="1292850"/>
          </a:xfrm>
        </p:grpSpPr>
        <p:sp>
          <p:nvSpPr>
            <p:cNvPr id="20" name="Rounded Rectangle 19"/>
            <p:cNvSpPr/>
            <p:nvPr/>
          </p:nvSpPr>
          <p:spPr>
            <a:xfrm>
              <a:off x="0" y="755651"/>
              <a:ext cx="2666999" cy="1292850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ounded Rectangle 4"/>
            <p:cNvSpPr/>
            <p:nvPr/>
          </p:nvSpPr>
          <p:spPr>
            <a:xfrm>
              <a:off x="63112" y="818763"/>
              <a:ext cx="2540775" cy="116662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kern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Accessing a website from a URL delivered associated with the information provided</a:t>
              </a:r>
              <a:endParaRPr lang="en-AU" sz="18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" name="Right Arrow 21"/>
          <p:cNvSpPr/>
          <p:nvPr/>
        </p:nvSpPr>
        <p:spPr>
          <a:xfrm rot="1384990">
            <a:off x="2633636" y="2283602"/>
            <a:ext cx="1707946" cy="7459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Button press</a:t>
            </a:r>
            <a:endParaRPr lang="en-AU" dirty="0"/>
          </a:p>
        </p:txBody>
      </p:sp>
      <p:sp>
        <p:nvSpPr>
          <p:cNvPr id="13" name="TextBox 11"/>
          <p:cNvSpPr txBox="1">
            <a:spLocks noChangeArrowheads="1"/>
          </p:cNvSpPr>
          <p:nvPr/>
        </p:nvSpPr>
        <p:spPr bwMode="auto">
          <a:xfrm>
            <a:off x="2555776" y="5796553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Radio Use Cases</a:t>
            </a:r>
            <a:endParaRPr lang="en-GB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72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Information: Use Case Example 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n-AU" b="1" dirty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Sports Results 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77800" y="515938"/>
            <a:ext cx="45847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AU" b="1" dirty="0">
              <a:solidFill>
                <a:srgbClr val="0070C0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1628800"/>
            <a:ext cx="4572001" cy="321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27063"/>
            <a:ext cx="2149522" cy="1612141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376334" y="3095862"/>
            <a:ext cx="3654552" cy="1160640"/>
            <a:chOff x="0" y="66881"/>
            <a:chExt cx="3654552" cy="1160640"/>
          </a:xfrm>
        </p:grpSpPr>
        <p:sp>
          <p:nvSpPr>
            <p:cNvPr id="16" name="Rounded Rectangle 15"/>
            <p:cNvSpPr/>
            <p:nvPr/>
          </p:nvSpPr>
          <p:spPr>
            <a:xfrm>
              <a:off x="0" y="66881"/>
              <a:ext cx="3654552" cy="1160640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ounded Rectangle 4"/>
            <p:cNvSpPr/>
            <p:nvPr/>
          </p:nvSpPr>
          <p:spPr>
            <a:xfrm>
              <a:off x="37906" y="123539"/>
              <a:ext cx="3541236" cy="10473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Drives listeners to use additional broadcaster facilities, value add advertising and cross promotion</a:t>
              </a:r>
              <a:endParaRPr lang="en-AU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76334" y="4304201"/>
            <a:ext cx="3654552" cy="1160640"/>
            <a:chOff x="0" y="1349423"/>
            <a:chExt cx="3654552" cy="1160640"/>
          </a:xfrm>
        </p:grpSpPr>
        <p:sp>
          <p:nvSpPr>
            <p:cNvPr id="23" name="Rounded Rectangle 22"/>
            <p:cNvSpPr/>
            <p:nvPr/>
          </p:nvSpPr>
          <p:spPr>
            <a:xfrm>
              <a:off x="0" y="1349423"/>
              <a:ext cx="3654552" cy="1160640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Rounded Rectangle 4"/>
            <p:cNvSpPr/>
            <p:nvPr/>
          </p:nvSpPr>
          <p:spPr>
            <a:xfrm>
              <a:off x="56658" y="1406081"/>
              <a:ext cx="3541236" cy="10473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kern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What sport is on tonight, current and previous results, betting</a:t>
              </a:r>
              <a:endParaRPr lang="en-AU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5" name="Right Arrow 24"/>
          <p:cNvSpPr/>
          <p:nvPr/>
        </p:nvSpPr>
        <p:spPr>
          <a:xfrm rot="771369">
            <a:off x="3175339" y="1860154"/>
            <a:ext cx="1385773" cy="7459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Screen tap</a:t>
            </a:r>
            <a:endParaRPr lang="en-AU" dirty="0"/>
          </a:p>
        </p:txBody>
      </p:sp>
      <p:sp>
        <p:nvSpPr>
          <p:cNvPr id="19" name="TextBox 11"/>
          <p:cNvSpPr txBox="1">
            <a:spLocks noChangeArrowheads="1"/>
          </p:cNvSpPr>
          <p:nvPr/>
        </p:nvSpPr>
        <p:spPr bwMode="auto">
          <a:xfrm>
            <a:off x="2555776" y="5796553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Radio Use Cases</a:t>
            </a:r>
            <a:endParaRPr lang="en-GB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4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432992" y="332656"/>
            <a:ext cx="8387480" cy="47521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b="1" dirty="0" smtClean="0">
                <a:solidFill>
                  <a:srgbClr val="009E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Summary – Top Tips </a:t>
            </a:r>
            <a:endParaRPr lang="en-AU" b="1" dirty="0">
              <a:solidFill>
                <a:srgbClr val="009E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77800" y="515938"/>
            <a:ext cx="45847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AU" b="1" dirty="0">
              <a:solidFill>
                <a:srgbClr val="0070C0"/>
              </a:solidFill>
            </a:endParaRPr>
          </a:p>
        </p:txBody>
      </p:sp>
      <p:sp>
        <p:nvSpPr>
          <p:cNvPr id="29" name="TextBox 11"/>
          <p:cNvSpPr txBox="1">
            <a:spLocks noChangeArrowheads="1"/>
          </p:cNvSpPr>
          <p:nvPr/>
        </p:nvSpPr>
        <p:spPr bwMode="auto">
          <a:xfrm>
            <a:off x="2555776" y="5733256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A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 of the DAB+ System </a:t>
            </a:r>
            <a:endParaRPr lang="en-GB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9324" y="1196752"/>
            <a:ext cx="853149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AU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DAB+ is the best Digital Radio delivery system available</a:t>
            </a:r>
          </a:p>
          <a:p>
            <a:pPr marL="514350" indent="-514350">
              <a:buFont typeface="+mj-lt"/>
              <a:buAutoNum type="arabicPeriod"/>
            </a:pPr>
            <a:r>
              <a:rPr lang="en-AU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Proven technology</a:t>
            </a:r>
          </a:p>
          <a:p>
            <a:pPr marL="514350" indent="-514350">
              <a:buFont typeface="+mj-lt"/>
              <a:buAutoNum type="arabicPeriod"/>
            </a:pPr>
            <a:r>
              <a:rPr lang="en-AU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effective infrastructure</a:t>
            </a:r>
          </a:p>
          <a:p>
            <a:pPr marL="514350" indent="-514350">
              <a:buFont typeface="+mj-lt"/>
              <a:buAutoNum type="arabicPeriod"/>
            </a:pPr>
            <a:r>
              <a:rPr lang="en-AU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Deployed worldwide and expanding rapidly</a:t>
            </a:r>
          </a:p>
          <a:p>
            <a:pPr marL="514350" indent="-514350">
              <a:buFont typeface="+mj-lt"/>
              <a:buAutoNum type="arabicPeriod"/>
            </a:pPr>
            <a:r>
              <a:rPr lang="en-AU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Very flexible operation for broadcasters</a:t>
            </a:r>
          </a:p>
          <a:p>
            <a:pPr marL="514350" indent="-514350">
              <a:buFont typeface="+mj-lt"/>
              <a:buAutoNum type="arabicPeriod"/>
            </a:pPr>
            <a:r>
              <a:rPr lang="en-AU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Huge range of receiver products</a:t>
            </a:r>
          </a:p>
          <a:p>
            <a:pPr marL="514350" indent="-514350">
              <a:buFont typeface="+mj-lt"/>
              <a:buAutoNum type="arabicPeriod"/>
            </a:pPr>
            <a:r>
              <a:rPr lang="en-AU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Great features including scrolling text, images, EPG and data services</a:t>
            </a:r>
          </a:p>
          <a:p>
            <a:pPr marL="514350" indent="-514350">
              <a:buFont typeface="+mj-lt"/>
              <a:buAutoNum type="arabicPeriod"/>
            </a:pPr>
            <a:r>
              <a:rPr lang="en-AU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Many new developments including Interactivity</a:t>
            </a:r>
          </a:p>
        </p:txBody>
      </p:sp>
    </p:spTree>
    <p:extLst>
      <p:ext uri="{BB962C8B-B14F-4D97-AF65-F5344CB8AC3E}">
        <p14:creationId xmlns:p14="http://schemas.microsoft.com/office/powerpoint/2010/main" val="356214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2555776" y="5661247"/>
            <a:ext cx="64087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GB" sz="3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For more information </a:t>
            </a:r>
            <a:endParaRPr lang="en-GB" sz="2000" dirty="0">
              <a:latin typeface="+mn-lt"/>
              <a:cs typeface="Calibri" pitchFamily="34" charset="0"/>
            </a:endParaRPr>
          </a:p>
          <a:p>
            <a:pPr algn="r"/>
            <a:endParaRPr lang="en-GB" sz="2000" dirty="0">
              <a:solidFill>
                <a:srgbClr val="009CDD"/>
              </a:solidFill>
              <a:latin typeface="+mn-lt"/>
              <a:cs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59632" y="3059668"/>
            <a:ext cx="3329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les.sabel@scommtech.com.au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67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4016</TotalTime>
  <Words>1691</Words>
  <Application>Microsoft Office PowerPoint</Application>
  <PresentationFormat>On-screen Show (4:3)</PresentationFormat>
  <Paragraphs>499</Paragraphs>
  <Slides>46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caroline.seville</dc:creator>
  <cp:lastModifiedBy>les.sabel</cp:lastModifiedBy>
  <cp:revision>57</cp:revision>
  <dcterms:created xsi:type="dcterms:W3CDTF">2012-11-07T17:50:35Z</dcterms:created>
  <dcterms:modified xsi:type="dcterms:W3CDTF">2013-12-06T00:29:10Z</dcterms:modified>
</cp:coreProperties>
</file>