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handoutMasterIdLst>
    <p:handoutMasterId r:id="rId21"/>
  </p:handoutMasterIdLst>
  <p:sldIdLst>
    <p:sldId id="2462" r:id="rId2"/>
    <p:sldId id="2352" r:id="rId3"/>
    <p:sldId id="2356" r:id="rId4"/>
    <p:sldId id="2470" r:id="rId5"/>
    <p:sldId id="2465" r:id="rId6"/>
    <p:sldId id="2469" r:id="rId7"/>
    <p:sldId id="2474" r:id="rId8"/>
    <p:sldId id="2475" r:id="rId9"/>
    <p:sldId id="2473" r:id="rId10"/>
    <p:sldId id="2472" r:id="rId11"/>
    <p:sldId id="2466" r:id="rId12"/>
    <p:sldId id="2334" r:id="rId13"/>
    <p:sldId id="1288" r:id="rId14"/>
    <p:sldId id="2350" r:id="rId15"/>
    <p:sldId id="2349" r:id="rId16"/>
    <p:sldId id="2467" r:id="rId17"/>
    <p:sldId id="2471" r:id="rId18"/>
    <p:sldId id="1260" r:id="rId19"/>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DD2"/>
    <a:srgbClr val="86DD25"/>
    <a:srgbClr val="013492"/>
    <a:srgbClr val="0DEB00"/>
    <a:srgbClr val="2EE824"/>
    <a:srgbClr val="A40000"/>
    <a:srgbClr val="27A4E8"/>
    <a:srgbClr val="003399"/>
    <a:srgbClr val="2D4A84"/>
    <a:srgbClr val="FF18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1" autoAdjust="0"/>
    <p:restoredTop sz="86253" autoAdjust="0"/>
  </p:normalViewPr>
  <p:slideViewPr>
    <p:cSldViewPr showGuides="1">
      <p:cViewPr varScale="1">
        <p:scale>
          <a:sx n="72" d="100"/>
          <a:sy n="72" d="100"/>
        </p:scale>
        <p:origin x="976" y="48"/>
      </p:cViewPr>
      <p:guideLst>
        <p:guide orient="horz" pos="1620"/>
        <p:guide pos="2880"/>
      </p:guideLst>
    </p:cSldViewPr>
  </p:slideViewPr>
  <p:outlineViewPr>
    <p:cViewPr>
      <p:scale>
        <a:sx n="33" d="100"/>
        <a:sy n="33" d="100"/>
      </p:scale>
      <p:origin x="0" y="-19086"/>
    </p:cViewPr>
  </p:outlineViewPr>
  <p:notesTextViewPr>
    <p:cViewPr>
      <p:scale>
        <a:sx n="100" d="100"/>
        <a:sy n="100" d="100"/>
      </p:scale>
      <p:origin x="0" y="0"/>
    </p:cViewPr>
  </p:notesTextViewPr>
  <p:sorterViewPr>
    <p:cViewPr>
      <p:scale>
        <a:sx n="75" d="100"/>
        <a:sy n="75" d="100"/>
      </p:scale>
      <p:origin x="0" y="1386"/>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US" dirty="0"/>
          </a:p>
        </p:txBody>
      </p:sp>
      <p:sp>
        <p:nvSpPr>
          <p:cNvPr id="1843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US" dirty="0"/>
          </a:p>
        </p:txBody>
      </p:sp>
      <p:sp>
        <p:nvSpPr>
          <p:cNvPr id="1843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dirty="0"/>
          </a:p>
        </p:txBody>
      </p:sp>
      <p:sp>
        <p:nvSpPr>
          <p:cNvPr id="1843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589FE00D-05DD-FC49-A096-B8692107C6CE}" type="slidenum">
              <a:rPr lang="en-US"/>
              <a:pPr>
                <a:defRPr/>
              </a:pPr>
              <a:t>‹#›</a:t>
            </a:fld>
            <a:endParaRPr lang="en-US" dirty="0"/>
          </a:p>
        </p:txBody>
      </p:sp>
    </p:spTree>
    <p:extLst>
      <p:ext uri="{BB962C8B-B14F-4D97-AF65-F5344CB8AC3E}">
        <p14:creationId xmlns:p14="http://schemas.microsoft.com/office/powerpoint/2010/main" val="32460943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US" dirty="0"/>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dirty="0"/>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E6487612-E471-F842-B4F3-788694FD814E}" type="slidenum">
              <a:rPr lang="en-US"/>
              <a:pPr>
                <a:defRPr/>
              </a:pPr>
              <a:t>‹#›</a:t>
            </a:fld>
            <a:endParaRPr lang="en-US" dirty="0"/>
          </a:p>
        </p:txBody>
      </p:sp>
    </p:spTree>
    <p:extLst>
      <p:ext uri="{BB962C8B-B14F-4D97-AF65-F5344CB8AC3E}">
        <p14:creationId xmlns:p14="http://schemas.microsoft.com/office/powerpoint/2010/main" val="207220158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pitchFamily="6" charset="0"/>
        <a:ea typeface="ＭＳ Ｐゴシック" pitchFamily="6" charset="-128"/>
        <a:cs typeface="ＭＳ Ｐゴシック" pitchFamily="6" charset="-128"/>
      </a:defRPr>
    </a:lvl1pPr>
    <a:lvl2pPr marL="457200" algn="l" rtl="0" eaLnBrk="0" fontAlgn="base" hangingPunct="0">
      <a:spcBef>
        <a:spcPct val="30000"/>
      </a:spcBef>
      <a:spcAft>
        <a:spcPct val="0"/>
      </a:spcAft>
      <a:defRPr sz="1200" kern="1200">
        <a:solidFill>
          <a:schemeClr val="tx1"/>
        </a:solidFill>
        <a:latin typeface="Times" pitchFamily="6" charset="0"/>
        <a:ea typeface="ＭＳ Ｐゴシック" pitchFamily="6" charset="-128"/>
        <a:cs typeface="+mn-cs"/>
      </a:defRPr>
    </a:lvl2pPr>
    <a:lvl3pPr marL="914400" algn="l" rtl="0" eaLnBrk="0" fontAlgn="base" hangingPunct="0">
      <a:spcBef>
        <a:spcPct val="30000"/>
      </a:spcBef>
      <a:spcAft>
        <a:spcPct val="0"/>
      </a:spcAft>
      <a:defRPr sz="1200" kern="1200">
        <a:solidFill>
          <a:schemeClr val="tx1"/>
        </a:solidFill>
        <a:latin typeface="Times" pitchFamily="6" charset="0"/>
        <a:ea typeface="ＭＳ Ｐゴシック" pitchFamily="6" charset="-128"/>
        <a:cs typeface="+mn-cs"/>
      </a:defRPr>
    </a:lvl3pPr>
    <a:lvl4pPr marL="1371600" algn="l" rtl="0" eaLnBrk="0" fontAlgn="base" hangingPunct="0">
      <a:spcBef>
        <a:spcPct val="30000"/>
      </a:spcBef>
      <a:spcAft>
        <a:spcPct val="0"/>
      </a:spcAft>
      <a:defRPr sz="1200" kern="1200">
        <a:solidFill>
          <a:schemeClr val="tx1"/>
        </a:solidFill>
        <a:latin typeface="Times" pitchFamily="6" charset="0"/>
        <a:ea typeface="ＭＳ Ｐゴシック" pitchFamily="6" charset="-128"/>
        <a:cs typeface="+mn-cs"/>
      </a:defRPr>
    </a:lvl4pPr>
    <a:lvl5pPr marL="1828800" algn="l" rtl="0" eaLnBrk="0" fontAlgn="base" hangingPunct="0">
      <a:spcBef>
        <a:spcPct val="30000"/>
      </a:spcBef>
      <a:spcAft>
        <a:spcPct val="0"/>
      </a:spcAft>
      <a:defRPr sz="1200" kern="1200">
        <a:solidFill>
          <a:schemeClr val="tx1"/>
        </a:solidFill>
        <a:latin typeface="Times" pitchFamily="6" charset="0"/>
        <a:ea typeface="ＭＳ Ｐゴシック" pitchFamily="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1</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r>
              <a:rPr lang="en-US" dirty="0"/>
              <a:t>Welcome</a:t>
            </a:r>
          </a:p>
        </p:txBody>
      </p:sp>
    </p:spTree>
    <p:extLst>
      <p:ext uri="{BB962C8B-B14F-4D97-AF65-F5344CB8AC3E}">
        <p14:creationId xmlns:p14="http://schemas.microsoft.com/office/powerpoint/2010/main" val="2438257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10</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r>
              <a:rPr lang="en-US" dirty="0"/>
              <a:t>The regional trials are ongoing and will support future DAB planning activities.</a:t>
            </a:r>
          </a:p>
          <a:p>
            <a:pPr eaLnBrk="1" hangingPunct="1"/>
            <a:r>
              <a:rPr lang="en-US" dirty="0"/>
              <a:t>This is a great demonstration of how to move forward with DAB, how to test and improve coverage and how to learn the technical aspects on DAB systems.</a:t>
            </a:r>
          </a:p>
        </p:txBody>
      </p:sp>
    </p:spTree>
    <p:extLst>
      <p:ext uri="{BB962C8B-B14F-4D97-AF65-F5344CB8AC3E}">
        <p14:creationId xmlns:p14="http://schemas.microsoft.com/office/powerpoint/2010/main" val="2451081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11</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endParaRPr lang="en-US" dirty="0"/>
          </a:p>
        </p:txBody>
      </p:sp>
    </p:spTree>
    <p:extLst>
      <p:ext uri="{BB962C8B-B14F-4D97-AF65-F5344CB8AC3E}">
        <p14:creationId xmlns:p14="http://schemas.microsoft.com/office/powerpoint/2010/main" val="267571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12</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endParaRPr lang="en-US" dirty="0"/>
          </a:p>
        </p:txBody>
      </p:sp>
    </p:spTree>
    <p:extLst>
      <p:ext uri="{BB962C8B-B14F-4D97-AF65-F5344CB8AC3E}">
        <p14:creationId xmlns:p14="http://schemas.microsoft.com/office/powerpoint/2010/main" val="1258656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13</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r>
              <a:rPr lang="en-US" dirty="0"/>
              <a:t>Areas covered</a:t>
            </a:r>
          </a:p>
        </p:txBody>
      </p:sp>
    </p:spTree>
    <p:extLst>
      <p:ext uri="{BB962C8B-B14F-4D97-AF65-F5344CB8AC3E}">
        <p14:creationId xmlns:p14="http://schemas.microsoft.com/office/powerpoint/2010/main" val="119360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14</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r>
              <a:rPr lang="en-US" dirty="0"/>
              <a:t>Here are some of the topics covered, we see emphasis here on Formal adoption, requirements, planning and system design</a:t>
            </a:r>
          </a:p>
        </p:txBody>
      </p:sp>
    </p:spTree>
    <p:extLst>
      <p:ext uri="{BB962C8B-B14F-4D97-AF65-F5344CB8AC3E}">
        <p14:creationId xmlns:p14="http://schemas.microsoft.com/office/powerpoint/2010/main" val="3582552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15</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r>
              <a:rPr lang="en-US" dirty="0"/>
              <a:t>Some examples pages – requirements, networks, receivers and operations</a:t>
            </a:r>
          </a:p>
          <a:p>
            <a:pPr eaLnBrk="1" hangingPunct="1"/>
            <a:r>
              <a:rPr lang="en-US" dirty="0"/>
              <a:t>I encourage you to take look, you can down load the </a:t>
            </a:r>
            <a:r>
              <a:rPr lang="en-US" dirty="0" err="1"/>
              <a:t>ebook</a:t>
            </a:r>
            <a:r>
              <a:rPr lang="en-US" dirty="0"/>
              <a:t> from the WorldDAB website for free</a:t>
            </a:r>
          </a:p>
        </p:txBody>
      </p:sp>
    </p:spTree>
    <p:extLst>
      <p:ext uri="{BB962C8B-B14F-4D97-AF65-F5344CB8AC3E}">
        <p14:creationId xmlns:p14="http://schemas.microsoft.com/office/powerpoint/2010/main" val="1405061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16</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endParaRPr lang="en-US" dirty="0"/>
          </a:p>
        </p:txBody>
      </p:sp>
    </p:spTree>
    <p:extLst>
      <p:ext uri="{BB962C8B-B14F-4D97-AF65-F5344CB8AC3E}">
        <p14:creationId xmlns:p14="http://schemas.microsoft.com/office/powerpoint/2010/main" val="2210140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17</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r>
              <a:rPr lang="en-US" dirty="0"/>
              <a:t>Current suggestions include the comparison of DAB+ vs 5G broadcast – the pros and cons</a:t>
            </a:r>
          </a:p>
          <a:p>
            <a:pPr eaLnBrk="1" hangingPunct="1"/>
            <a:r>
              <a:rPr lang="en-US" dirty="0"/>
              <a:t>All areas of discussion are welcome</a:t>
            </a:r>
          </a:p>
        </p:txBody>
      </p:sp>
    </p:spTree>
    <p:extLst>
      <p:ext uri="{BB962C8B-B14F-4D97-AF65-F5344CB8AC3E}">
        <p14:creationId xmlns:p14="http://schemas.microsoft.com/office/powerpoint/2010/main" val="3987771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Please contact me if you would like to discuss any areas of interest or suggest topics for future TG meetings.</a:t>
            </a:r>
            <a:endParaRPr lang="en-GB" dirty="0"/>
          </a:p>
        </p:txBody>
      </p:sp>
    </p:spTree>
    <p:extLst>
      <p:ext uri="{BB962C8B-B14F-4D97-AF65-F5344CB8AC3E}">
        <p14:creationId xmlns:p14="http://schemas.microsoft.com/office/powerpoint/2010/main" val="4093152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2</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endParaRPr lang="en-US" dirty="0"/>
          </a:p>
        </p:txBody>
      </p:sp>
    </p:spTree>
    <p:extLst>
      <p:ext uri="{BB962C8B-B14F-4D97-AF65-F5344CB8AC3E}">
        <p14:creationId xmlns:p14="http://schemas.microsoft.com/office/powerpoint/2010/main" val="614741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3</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endParaRPr lang="en-US" dirty="0"/>
          </a:p>
        </p:txBody>
      </p:sp>
    </p:spTree>
    <p:extLst>
      <p:ext uri="{BB962C8B-B14F-4D97-AF65-F5344CB8AC3E}">
        <p14:creationId xmlns:p14="http://schemas.microsoft.com/office/powerpoint/2010/main" val="151976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4</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r>
              <a:rPr lang="en-US" dirty="0"/>
              <a:t>Previous topics have had 2 main focal points 1) the process of establishing DAB digital radio and 2) details of the technical systems required to implement and operate a DAB+ network</a:t>
            </a:r>
          </a:p>
        </p:txBody>
      </p:sp>
    </p:spTree>
    <p:extLst>
      <p:ext uri="{BB962C8B-B14F-4D97-AF65-F5344CB8AC3E}">
        <p14:creationId xmlns:p14="http://schemas.microsoft.com/office/powerpoint/2010/main" val="106750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5</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endParaRPr lang="en-US" dirty="0"/>
          </a:p>
        </p:txBody>
      </p:sp>
    </p:spTree>
    <p:extLst>
      <p:ext uri="{BB962C8B-B14F-4D97-AF65-F5344CB8AC3E}">
        <p14:creationId xmlns:p14="http://schemas.microsoft.com/office/powerpoint/2010/main" val="2079668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6</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r>
              <a:rPr lang="en-US" dirty="0"/>
              <a:t>The trials are sponsored by the Thailand National Broadcasting and Telecommunications Commission , The NBTC, and undertaken by the Royal Thai Army’s Radio and television division, TV5.</a:t>
            </a:r>
          </a:p>
          <a:p>
            <a:pPr eaLnBrk="1" hangingPunct="1"/>
            <a:r>
              <a:rPr lang="en-US" dirty="0"/>
              <a:t>Here is a small snapshot of the project</a:t>
            </a:r>
          </a:p>
        </p:txBody>
      </p:sp>
    </p:spTree>
    <p:extLst>
      <p:ext uri="{BB962C8B-B14F-4D97-AF65-F5344CB8AC3E}">
        <p14:creationId xmlns:p14="http://schemas.microsoft.com/office/powerpoint/2010/main" val="159561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7</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r>
              <a:rPr lang="en-US" dirty="0"/>
              <a:t>The BKK trial had 2 phases, the first in 2019 with a 10 kW directional antenna. </a:t>
            </a:r>
          </a:p>
        </p:txBody>
      </p:sp>
    </p:spTree>
    <p:extLst>
      <p:ext uri="{BB962C8B-B14F-4D97-AF65-F5344CB8AC3E}">
        <p14:creationId xmlns:p14="http://schemas.microsoft.com/office/powerpoint/2010/main" val="656954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8</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r>
              <a:rPr lang="en-US" dirty="0"/>
              <a:t>A number of areas of coverage deficiency were found including the area south of the CBD. Here we see the predicted coverage of that area along with the filed testing of the area. The correlation of the tuned prediction and the field test data was 97%</a:t>
            </a:r>
          </a:p>
        </p:txBody>
      </p:sp>
    </p:spTree>
    <p:extLst>
      <p:ext uri="{BB962C8B-B14F-4D97-AF65-F5344CB8AC3E}">
        <p14:creationId xmlns:p14="http://schemas.microsoft.com/office/powerpoint/2010/main" val="1791968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9</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r>
              <a:rPr lang="en-US" dirty="0"/>
              <a:t>The second stage in 2022 updated the antenna pattern to Omnidirectional and increased ERP to 18 kW providing much better coverage, including the area south of the CBD. The coverage to the north was also significantly improved due to the upgrade to an omnidirectional antenna HRP.</a:t>
            </a:r>
          </a:p>
        </p:txBody>
      </p:sp>
    </p:spTree>
    <p:extLst>
      <p:ext uri="{BB962C8B-B14F-4D97-AF65-F5344CB8AC3E}">
        <p14:creationId xmlns:p14="http://schemas.microsoft.com/office/powerpoint/2010/main" val="187538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White 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750" y="1995487"/>
            <a:ext cx="5688434" cy="1152525"/>
          </a:xfrm>
        </p:spPr>
        <p:txBody>
          <a:bodyPr wrap="square"/>
          <a:lstStyle>
            <a:lvl1pPr>
              <a:lnSpc>
                <a:spcPts val="4400"/>
              </a:lnSpc>
              <a:defRPr sz="4200">
                <a:solidFill>
                  <a:schemeClr val="accent3"/>
                </a:solidFill>
              </a:defRPr>
            </a:lvl1pPr>
          </a:lstStyle>
          <a:p>
            <a:r>
              <a:rPr lang="en-US" dirty="0"/>
              <a:t>Click to edit Master title style</a:t>
            </a:r>
          </a:p>
        </p:txBody>
      </p:sp>
      <p:sp>
        <p:nvSpPr>
          <p:cNvPr id="3075" name="Rectangle 3"/>
          <p:cNvSpPr>
            <a:spLocks noGrp="1" noChangeArrowheads="1"/>
          </p:cNvSpPr>
          <p:nvPr>
            <p:ph type="subTitle" idx="1"/>
          </p:nvPr>
        </p:nvSpPr>
        <p:spPr>
          <a:xfrm>
            <a:off x="539750" y="3724275"/>
            <a:ext cx="4032250" cy="647674"/>
          </a:xfrm>
        </p:spPr>
        <p:txBody>
          <a:bodyPr/>
          <a:lstStyle>
            <a:lvl1pPr marL="0" indent="0">
              <a:lnSpc>
                <a:spcPts val="2400"/>
              </a:lnSpc>
              <a:spcBef>
                <a:spcPct val="0"/>
              </a:spcBef>
              <a:buFont typeface="Times" pitchFamily="6" charset="0"/>
              <a:buNone/>
              <a:defRPr>
                <a:solidFill>
                  <a:schemeClr val="tx1"/>
                </a:solidFill>
              </a:defRPr>
            </a:lvl1pPr>
          </a:lstStyle>
          <a:p>
            <a:r>
              <a:rPr lang="en-US" dirty="0"/>
              <a:t>Click to edit Master subtitle style</a:t>
            </a:r>
          </a:p>
        </p:txBody>
      </p:sp>
      <p:sp>
        <p:nvSpPr>
          <p:cNvPr id="5" name="Rectangle 9"/>
          <p:cNvSpPr>
            <a:spLocks noGrp="1" noChangeArrowheads="1"/>
          </p:cNvSpPr>
          <p:nvPr>
            <p:ph type="ftr" sz="quarter" idx="10"/>
          </p:nvPr>
        </p:nvSpPr>
        <p:spPr/>
        <p:txBody>
          <a:bodyPr/>
          <a:lstStyle>
            <a:lvl1pPr>
              <a:defRPr>
                <a:solidFill>
                  <a:schemeClr val="bg2"/>
                </a:solidFill>
              </a:defRPr>
            </a:lvl1pPr>
          </a:lstStyle>
          <a:p>
            <a:pPr>
              <a:defRPr/>
            </a:pPr>
            <a:r>
              <a:rPr lang="en-US" dirty="0"/>
              <a:t>© WorldDAB October 2018</a:t>
            </a:r>
          </a:p>
        </p:txBody>
      </p:sp>
      <p:pic>
        <p:nvPicPr>
          <p:cNvPr id="3" name="Picture 2">
            <a:extLst>
              <a:ext uri="{FF2B5EF4-FFF2-40B4-BE49-F238E27FC236}">
                <a16:creationId xmlns:a16="http://schemas.microsoft.com/office/drawing/2014/main" id="{08CD7183-4F81-174F-A6CA-699D3F558B31}"/>
              </a:ext>
            </a:extLst>
          </p:cNvPr>
          <p:cNvPicPr>
            <a:picLocks noChangeAspect="1"/>
          </p:cNvPicPr>
          <p:nvPr userDrawn="1"/>
        </p:nvPicPr>
        <p:blipFill>
          <a:blip r:embed="rId2"/>
          <a:stretch>
            <a:fillRect/>
          </a:stretch>
        </p:blipFill>
        <p:spPr>
          <a:xfrm>
            <a:off x="6537325" y="275005"/>
            <a:ext cx="2066925" cy="5365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539750" y="1419225"/>
            <a:ext cx="6911975" cy="3312765"/>
          </a:xfrm>
        </p:spPr>
        <p:txBody>
          <a:bodyPr/>
          <a:lstStyle>
            <a:lvl1pPr>
              <a:defRPr sz="1600"/>
            </a:lvl1pPr>
            <a:lvl2pPr>
              <a:defRPr sz="1600"/>
            </a:lvl2pPr>
            <a:lvl3pPr>
              <a:defRPr sz="16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7"/>
          <p:cNvSpPr>
            <a:spLocks noGrp="1" noChangeArrowheads="1"/>
          </p:cNvSpPr>
          <p:nvPr>
            <p:ph type="ftr" sz="quarter" idx="10"/>
          </p:nvPr>
        </p:nvSpPr>
        <p:spPr>
          <a:ln/>
        </p:spPr>
        <p:txBody>
          <a:bodyPr/>
          <a:lstStyle>
            <a:lvl1pPr>
              <a:defRPr/>
            </a:lvl1pPr>
          </a:lstStyle>
          <a:p>
            <a:pPr>
              <a:defRPr/>
            </a:pPr>
            <a:r>
              <a:rPr lang="en-US" dirty="0"/>
              <a:t>© WorldDAB October 2018</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39750" y="1419225"/>
            <a:ext cx="3455988" cy="3312766"/>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571988" y="1419225"/>
            <a:ext cx="3456000" cy="3312765"/>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Rectangle 7"/>
          <p:cNvSpPr>
            <a:spLocks noGrp="1" noChangeArrowheads="1"/>
          </p:cNvSpPr>
          <p:nvPr>
            <p:ph type="ftr" sz="quarter" idx="10"/>
          </p:nvPr>
        </p:nvSpPr>
        <p:spPr>
          <a:ln/>
        </p:spPr>
        <p:txBody>
          <a:bodyPr/>
          <a:lstStyle>
            <a:lvl1pPr>
              <a:defRPr/>
            </a:lvl1pPr>
          </a:lstStyle>
          <a:p>
            <a:pPr>
              <a:defRPr/>
            </a:pPr>
            <a:r>
              <a:rPr lang="en-US" dirty="0"/>
              <a:t>© WorldDAB October 2018</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5470" y="1419225"/>
            <a:ext cx="3450268" cy="479822"/>
          </a:xfrm>
        </p:spPr>
        <p:txBody>
          <a:bodyPr anchor="t" anchorCtr="0"/>
          <a:lstStyle>
            <a:lvl1pPr marL="0" indent="0">
              <a:spcBef>
                <a:spcPts val="0"/>
              </a:spcBef>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5" name="Text Placeholder 4"/>
          <p:cNvSpPr>
            <a:spLocks noGrp="1"/>
          </p:cNvSpPr>
          <p:nvPr>
            <p:ph type="body" sz="quarter" idx="3"/>
          </p:nvPr>
        </p:nvSpPr>
        <p:spPr>
          <a:xfrm>
            <a:off x="4578887" y="1419225"/>
            <a:ext cx="3449101" cy="479822"/>
          </a:xfrm>
        </p:spPr>
        <p:txBody>
          <a:bodyPr anchor="t" anchorCtr="0"/>
          <a:lstStyle>
            <a:lvl1pPr marL="0" indent="0">
              <a:spcBef>
                <a:spcPts val="0"/>
              </a:spcBef>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Rectangle 7"/>
          <p:cNvSpPr>
            <a:spLocks noGrp="1" noChangeArrowheads="1"/>
          </p:cNvSpPr>
          <p:nvPr>
            <p:ph type="ftr" sz="quarter" idx="10"/>
          </p:nvPr>
        </p:nvSpPr>
        <p:spPr>
          <a:ln/>
        </p:spPr>
        <p:txBody>
          <a:bodyPr/>
          <a:lstStyle>
            <a:lvl1pPr>
              <a:defRPr/>
            </a:lvl1pPr>
          </a:lstStyle>
          <a:p>
            <a:pPr>
              <a:defRPr/>
            </a:pPr>
            <a:r>
              <a:rPr lang="en-US" dirty="0"/>
              <a:t>© WorldDAB October 2018</a:t>
            </a:r>
          </a:p>
        </p:txBody>
      </p:sp>
      <p:sp>
        <p:nvSpPr>
          <p:cNvPr id="8" name="Content Placeholder 2"/>
          <p:cNvSpPr>
            <a:spLocks noGrp="1"/>
          </p:cNvSpPr>
          <p:nvPr>
            <p:ph sz="half" idx="11"/>
          </p:nvPr>
        </p:nvSpPr>
        <p:spPr>
          <a:xfrm>
            <a:off x="539750" y="1995488"/>
            <a:ext cx="3455988" cy="2736502"/>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3"/>
          <p:cNvSpPr>
            <a:spLocks noGrp="1"/>
          </p:cNvSpPr>
          <p:nvPr>
            <p:ph sz="half" idx="2"/>
          </p:nvPr>
        </p:nvSpPr>
        <p:spPr>
          <a:xfrm>
            <a:off x="4571988" y="1995489"/>
            <a:ext cx="3456000" cy="2736502"/>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2"/>
          <p:cNvSpPr>
            <a:spLocks noGrp="1" noChangeArrowheads="1"/>
          </p:cNvSpPr>
          <p:nvPr>
            <p:ph type="title"/>
          </p:nvPr>
        </p:nvSpPr>
        <p:spPr bwMode="auto">
          <a:xfrm>
            <a:off x="539750" y="268287"/>
            <a:ext cx="7776666" cy="574675"/>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lvl="0"/>
            <a:r>
              <a:rPr lang="en-US"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dirty="0"/>
              <a:t>© WorldDAB October 2018</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Full Bleed Image">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0"/>
            <a:ext cx="9144000" cy="5143499"/>
          </a:xfrm>
        </p:spPr>
        <p:txBody>
          <a:bodyPr/>
          <a:lstStyle/>
          <a:p>
            <a:pPr lvl="0"/>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dirty="0"/>
              <a:t>© WorldDAB October 2018</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dirty="0"/>
              <a:t>© WorldDAB October 2018</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asic page">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a:xfrm>
            <a:off x="328247" y="839096"/>
            <a:ext cx="8481898" cy="3637650"/>
          </a:xfrm>
        </p:spPr>
        <p:txBody>
          <a:bodyPr lIns="90000" tIns="46800" rIns="90000" bIns="46800"/>
          <a:lstStyle>
            <a:lvl1pPr>
              <a:spcBef>
                <a:spcPts val="1350"/>
              </a:spcBef>
              <a:spcAft>
                <a:spcPts val="450"/>
              </a:spcAft>
              <a:defRPr/>
            </a:lvl1pPr>
            <a:lvl2pPr marL="271463" indent="-135731">
              <a:spcBef>
                <a:spcPts val="450"/>
              </a:spcBef>
              <a:spcAft>
                <a:spcPts val="450"/>
              </a:spcAft>
              <a:buFont typeface="Arial" pitchFamily="34" charset="0"/>
              <a:buChar char="-"/>
              <a:defRPr/>
            </a:lvl2pPr>
            <a:lvl3pPr marL="402431" indent="-130969">
              <a:spcBef>
                <a:spcPts val="225"/>
              </a:spcBef>
              <a:spcAft>
                <a:spcPts val="225"/>
              </a:spcAft>
              <a:buFont typeface="Wingdings" pitchFamily="2" charset="2"/>
              <a:buChar char="§"/>
              <a:defRPr/>
            </a:lvl3pPr>
            <a:lvl4pPr>
              <a:spcBef>
                <a:spcPts val="450"/>
              </a:spcBef>
              <a:spcAft>
                <a:spcPts val="450"/>
              </a:spcAft>
              <a:defRPr/>
            </a:lvl4pPr>
            <a:lvl5pPr>
              <a:spcBef>
                <a:spcPts val="450"/>
              </a:spcBef>
              <a:spcAft>
                <a:spcPts val="450"/>
              </a:spcAft>
              <a:defRPr/>
            </a:lvl5pPr>
          </a:lstStyle>
          <a:p>
            <a:pPr lvl="0"/>
            <a:r>
              <a:rPr lang="en-US" dirty="0"/>
              <a:t>Click to edit Master text styles</a:t>
            </a:r>
          </a:p>
          <a:p>
            <a:pPr lvl="1"/>
            <a:r>
              <a:rPr lang="en-US" dirty="0"/>
              <a:t>Second level</a:t>
            </a:r>
          </a:p>
          <a:p>
            <a:pPr lvl="2"/>
            <a:r>
              <a:rPr lang="en-US" dirty="0"/>
              <a:t>Third level</a:t>
            </a:r>
          </a:p>
          <a:p>
            <a:pPr lvl="3"/>
            <a:r>
              <a:rPr lang="en-GB" dirty="0"/>
              <a:t>Fourth level</a:t>
            </a:r>
          </a:p>
        </p:txBody>
      </p:sp>
      <p:cxnSp>
        <p:nvCxnSpPr>
          <p:cNvPr id="17" name="Straight Connector 16"/>
          <p:cNvCxnSpPr/>
          <p:nvPr userDrawn="1"/>
        </p:nvCxnSpPr>
        <p:spPr>
          <a:xfrm>
            <a:off x="328246" y="708542"/>
            <a:ext cx="84831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328247" y="205689"/>
            <a:ext cx="8481898" cy="502853"/>
          </a:xfrm>
        </p:spPr>
        <p:txBody>
          <a:bodyPr tIns="36000" bIns="36000"/>
          <a:lstStyle>
            <a:lvl1pPr>
              <a:defRPr lang="en-US" b="1" smtClean="0"/>
            </a:lvl1pPr>
          </a:lstStyle>
          <a:p>
            <a:r>
              <a:rPr lang="en-US" dirty="0"/>
              <a:t>Click to edit Master title style</a:t>
            </a:r>
            <a:endParaRPr lang="en-GB" dirty="0"/>
          </a:p>
        </p:txBody>
      </p:sp>
    </p:spTree>
    <p:extLst>
      <p:ext uri="{BB962C8B-B14F-4D97-AF65-F5344CB8AC3E}">
        <p14:creationId xmlns:p14="http://schemas.microsoft.com/office/powerpoint/2010/main" val="1923975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2_basic page">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a:xfrm>
            <a:off x="328247" y="839096"/>
            <a:ext cx="8481898" cy="3637650"/>
          </a:xfrm>
        </p:spPr>
        <p:txBody>
          <a:bodyPr lIns="90000" tIns="46800" rIns="90000" bIns="46800"/>
          <a:lstStyle>
            <a:lvl1pPr>
              <a:spcBef>
                <a:spcPts val="1350"/>
              </a:spcBef>
              <a:spcAft>
                <a:spcPts val="450"/>
              </a:spcAft>
              <a:defRPr/>
            </a:lvl1pPr>
            <a:lvl2pPr marL="271463" indent="-135731">
              <a:spcBef>
                <a:spcPts val="450"/>
              </a:spcBef>
              <a:spcAft>
                <a:spcPts val="450"/>
              </a:spcAft>
              <a:buFont typeface="Arial" pitchFamily="34" charset="0"/>
              <a:buChar char="-"/>
              <a:defRPr/>
            </a:lvl2pPr>
            <a:lvl3pPr marL="402431" indent="-130969">
              <a:spcBef>
                <a:spcPts val="225"/>
              </a:spcBef>
              <a:spcAft>
                <a:spcPts val="225"/>
              </a:spcAft>
              <a:buFont typeface="Wingdings" pitchFamily="2" charset="2"/>
              <a:buChar char="§"/>
              <a:defRPr/>
            </a:lvl3pPr>
            <a:lvl4pPr>
              <a:spcBef>
                <a:spcPts val="450"/>
              </a:spcBef>
              <a:spcAft>
                <a:spcPts val="450"/>
              </a:spcAft>
              <a:defRPr/>
            </a:lvl4pPr>
            <a:lvl5pPr>
              <a:spcBef>
                <a:spcPts val="450"/>
              </a:spcBef>
              <a:spcAft>
                <a:spcPts val="450"/>
              </a:spcAft>
              <a:defRPr/>
            </a:lvl5pPr>
          </a:lstStyle>
          <a:p>
            <a:pPr lvl="0"/>
            <a:r>
              <a:rPr lang="en-US" dirty="0"/>
              <a:t>Click to edit Master text styles</a:t>
            </a:r>
          </a:p>
          <a:p>
            <a:pPr lvl="1"/>
            <a:r>
              <a:rPr lang="en-US" dirty="0"/>
              <a:t>Second level</a:t>
            </a:r>
          </a:p>
          <a:p>
            <a:pPr lvl="2"/>
            <a:r>
              <a:rPr lang="en-US" dirty="0"/>
              <a:t>Third level</a:t>
            </a:r>
          </a:p>
          <a:p>
            <a:pPr lvl="3"/>
            <a:r>
              <a:rPr lang="en-GB" dirty="0"/>
              <a:t>Fourth level</a:t>
            </a:r>
          </a:p>
        </p:txBody>
      </p:sp>
      <p:cxnSp>
        <p:nvCxnSpPr>
          <p:cNvPr id="17" name="Straight Connector 16"/>
          <p:cNvCxnSpPr/>
          <p:nvPr userDrawn="1"/>
        </p:nvCxnSpPr>
        <p:spPr>
          <a:xfrm>
            <a:off x="328246" y="708542"/>
            <a:ext cx="84831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4"/>
          </p:nvPr>
        </p:nvSpPr>
        <p:spPr>
          <a:xfrm>
            <a:off x="1658816" y="4819650"/>
            <a:ext cx="6841881" cy="219075"/>
          </a:xfrm>
        </p:spPr>
        <p:txBody>
          <a:bodyPr/>
          <a:lstStyle/>
          <a:p>
            <a:pPr lvl="0"/>
            <a:r>
              <a:rPr lang="en-US" dirty="0"/>
              <a:t>Click to edit Master text styles</a:t>
            </a:r>
            <a:endParaRPr lang="en-GB" dirty="0"/>
          </a:p>
        </p:txBody>
      </p:sp>
      <p:sp>
        <p:nvSpPr>
          <p:cNvPr id="6" name="Title 5"/>
          <p:cNvSpPr>
            <a:spLocks noGrp="1"/>
          </p:cNvSpPr>
          <p:nvPr>
            <p:ph type="title"/>
          </p:nvPr>
        </p:nvSpPr>
        <p:spPr>
          <a:xfrm>
            <a:off x="328247" y="205689"/>
            <a:ext cx="8481898" cy="502853"/>
          </a:xfrm>
        </p:spPr>
        <p:txBody>
          <a:bodyPr tIns="36000" bIns="36000"/>
          <a:lstStyle>
            <a:lvl1pPr>
              <a:defRPr lang="en-US" b="1" smtClean="0"/>
            </a:lvl1pPr>
          </a:lstStyle>
          <a:p>
            <a:r>
              <a:rPr lang="en-US" dirty="0"/>
              <a:t>Click to edit Master title style</a:t>
            </a:r>
            <a:endParaRPr lang="en-GB" dirty="0"/>
          </a:p>
        </p:txBody>
      </p:sp>
    </p:spTree>
    <p:extLst>
      <p:ext uri="{BB962C8B-B14F-4D97-AF65-F5344CB8AC3E}">
        <p14:creationId xmlns:p14="http://schemas.microsoft.com/office/powerpoint/2010/main" val="2654336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lue Title Slide">
    <p:bg>
      <p:bgPr>
        <a:solidFill>
          <a:schemeClr val="accent3"/>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750" y="1995487"/>
            <a:ext cx="5688434" cy="1152525"/>
          </a:xfrm>
        </p:spPr>
        <p:txBody>
          <a:bodyPr wrap="square"/>
          <a:lstStyle>
            <a:lvl1pPr>
              <a:lnSpc>
                <a:spcPts val="4400"/>
              </a:lnSpc>
              <a:defRPr sz="4200">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539750" y="3724275"/>
            <a:ext cx="4032250" cy="647674"/>
          </a:xfrm>
        </p:spPr>
        <p:txBody>
          <a:bodyPr/>
          <a:lstStyle>
            <a:lvl1pPr marL="0" indent="0">
              <a:lnSpc>
                <a:spcPts val="2400"/>
              </a:lnSpc>
              <a:spcBef>
                <a:spcPct val="0"/>
              </a:spcBef>
              <a:buFont typeface="Times" pitchFamily="6" charset="0"/>
              <a:buNone/>
              <a:defRPr>
                <a:solidFill>
                  <a:schemeClr val="tx1"/>
                </a:solidFill>
              </a:defRPr>
            </a:lvl1pPr>
          </a:lstStyle>
          <a:p>
            <a:r>
              <a:rPr lang="en-US" dirty="0"/>
              <a:t>Click to edit Master subtitle style</a:t>
            </a:r>
          </a:p>
        </p:txBody>
      </p:sp>
      <p:sp>
        <p:nvSpPr>
          <p:cNvPr id="5" name="Rectangle 9"/>
          <p:cNvSpPr>
            <a:spLocks noGrp="1" noChangeArrowheads="1"/>
          </p:cNvSpPr>
          <p:nvPr>
            <p:ph type="ftr" sz="quarter" idx="10"/>
          </p:nvPr>
        </p:nvSpPr>
        <p:spPr/>
        <p:txBody>
          <a:bodyPr/>
          <a:lstStyle>
            <a:lvl1pPr>
              <a:defRPr>
                <a:solidFill>
                  <a:schemeClr val="bg1"/>
                </a:solidFill>
              </a:defRPr>
            </a:lvl1pPr>
          </a:lstStyle>
          <a:p>
            <a:pPr>
              <a:defRPr/>
            </a:pPr>
            <a:r>
              <a:rPr lang="en-US" dirty="0"/>
              <a:t>© WorldDAB October 2018</a:t>
            </a:r>
          </a:p>
        </p:txBody>
      </p:sp>
      <p:pic>
        <p:nvPicPr>
          <p:cNvPr id="3" name="Picture 2">
            <a:extLst>
              <a:ext uri="{FF2B5EF4-FFF2-40B4-BE49-F238E27FC236}">
                <a16:creationId xmlns:a16="http://schemas.microsoft.com/office/drawing/2014/main" id="{82C595A1-179C-1040-AAA2-93F11EEA1CC1}"/>
              </a:ext>
            </a:extLst>
          </p:cNvPr>
          <p:cNvPicPr>
            <a:picLocks noChangeAspect="1"/>
          </p:cNvPicPr>
          <p:nvPr userDrawn="1"/>
        </p:nvPicPr>
        <p:blipFill>
          <a:blip r:embed="rId2"/>
          <a:stretch>
            <a:fillRect/>
          </a:stretch>
        </p:blipFill>
        <p:spPr>
          <a:xfrm>
            <a:off x="6537999" y="286027"/>
            <a:ext cx="2066251" cy="536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Green Title Slide">
    <p:bg>
      <p:bgPr>
        <a:solidFill>
          <a:schemeClr val="accent4"/>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750" y="1995487"/>
            <a:ext cx="5688434" cy="1152525"/>
          </a:xfrm>
        </p:spPr>
        <p:txBody>
          <a:bodyPr wrap="square"/>
          <a:lstStyle>
            <a:lvl1pPr>
              <a:lnSpc>
                <a:spcPts val="4400"/>
              </a:lnSpc>
              <a:defRPr sz="4200">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539750" y="3724275"/>
            <a:ext cx="4032250" cy="647674"/>
          </a:xfrm>
        </p:spPr>
        <p:txBody>
          <a:bodyPr/>
          <a:lstStyle>
            <a:lvl1pPr marL="0" indent="0">
              <a:lnSpc>
                <a:spcPts val="2400"/>
              </a:lnSpc>
              <a:spcBef>
                <a:spcPct val="0"/>
              </a:spcBef>
              <a:buFont typeface="Times" pitchFamily="6" charset="0"/>
              <a:buNone/>
              <a:defRPr>
                <a:solidFill>
                  <a:schemeClr val="tx1"/>
                </a:solidFill>
              </a:defRPr>
            </a:lvl1pPr>
          </a:lstStyle>
          <a:p>
            <a:r>
              <a:rPr lang="en-US" dirty="0"/>
              <a:t>Click to edit Master subtitle style</a:t>
            </a:r>
          </a:p>
        </p:txBody>
      </p:sp>
      <p:sp>
        <p:nvSpPr>
          <p:cNvPr id="5" name="Rectangle 9"/>
          <p:cNvSpPr>
            <a:spLocks noGrp="1" noChangeArrowheads="1"/>
          </p:cNvSpPr>
          <p:nvPr>
            <p:ph type="ftr" sz="quarter" idx="10"/>
          </p:nvPr>
        </p:nvSpPr>
        <p:spPr/>
        <p:txBody>
          <a:bodyPr/>
          <a:lstStyle>
            <a:lvl1pPr>
              <a:defRPr>
                <a:solidFill>
                  <a:schemeClr val="bg1"/>
                </a:solidFill>
              </a:defRPr>
            </a:lvl1pPr>
          </a:lstStyle>
          <a:p>
            <a:pPr>
              <a:defRPr/>
            </a:pPr>
            <a:r>
              <a:rPr lang="en-US" dirty="0"/>
              <a:t>© WorldDAB October 2018</a:t>
            </a:r>
          </a:p>
        </p:txBody>
      </p:sp>
      <p:pic>
        <p:nvPicPr>
          <p:cNvPr id="3" name="Picture 2">
            <a:extLst>
              <a:ext uri="{FF2B5EF4-FFF2-40B4-BE49-F238E27FC236}">
                <a16:creationId xmlns:a16="http://schemas.microsoft.com/office/drawing/2014/main" id="{82C595A1-179C-1040-AAA2-93F11EEA1CC1}"/>
              </a:ext>
            </a:extLst>
          </p:cNvPr>
          <p:cNvPicPr>
            <a:picLocks noChangeAspect="1"/>
          </p:cNvPicPr>
          <p:nvPr userDrawn="1"/>
        </p:nvPicPr>
        <p:blipFill>
          <a:blip r:embed="rId2"/>
          <a:stretch>
            <a:fillRect/>
          </a:stretch>
        </p:blipFill>
        <p:spPr>
          <a:xfrm>
            <a:off x="6537999" y="286027"/>
            <a:ext cx="2066251" cy="536400"/>
          </a:xfrm>
          <a:prstGeom prst="rect">
            <a:avLst/>
          </a:prstGeom>
        </p:spPr>
      </p:pic>
    </p:spTree>
    <p:extLst>
      <p:ext uri="{BB962C8B-B14F-4D97-AF65-F5344CB8AC3E}">
        <p14:creationId xmlns:p14="http://schemas.microsoft.com/office/powerpoint/2010/main" val="2737407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750" y="1995487"/>
            <a:ext cx="5688434" cy="1152525"/>
          </a:xfrm>
        </p:spPr>
        <p:txBody>
          <a:bodyPr wrap="square"/>
          <a:lstStyle>
            <a:lvl1pPr>
              <a:lnSpc>
                <a:spcPts val="4400"/>
              </a:lnSpc>
              <a:defRPr sz="420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539750" y="3724275"/>
            <a:ext cx="4032250" cy="647674"/>
          </a:xfrm>
        </p:spPr>
        <p:txBody>
          <a:bodyPr/>
          <a:lstStyle>
            <a:lvl1pPr marL="0" indent="0">
              <a:lnSpc>
                <a:spcPts val="2400"/>
              </a:lnSpc>
              <a:spcBef>
                <a:spcPct val="0"/>
              </a:spcBef>
              <a:buFont typeface="Times" pitchFamily="6" charset="0"/>
              <a:buNone/>
              <a:defRPr>
                <a:solidFill>
                  <a:schemeClr val="bg1"/>
                </a:solidFill>
              </a:defRPr>
            </a:lvl1pPr>
          </a:lstStyle>
          <a:p>
            <a:r>
              <a:rPr lang="en-US" dirty="0"/>
              <a:t>Click to edit Master subtitle style</a:t>
            </a:r>
          </a:p>
        </p:txBody>
      </p:sp>
      <p:sp>
        <p:nvSpPr>
          <p:cNvPr id="5" name="Rectangle 9"/>
          <p:cNvSpPr>
            <a:spLocks noGrp="1" noChangeArrowheads="1"/>
          </p:cNvSpPr>
          <p:nvPr>
            <p:ph type="ftr" sz="quarter" idx="10"/>
          </p:nvPr>
        </p:nvSpPr>
        <p:spPr/>
        <p:txBody>
          <a:bodyPr/>
          <a:lstStyle>
            <a:lvl1pPr>
              <a:defRPr>
                <a:solidFill>
                  <a:schemeClr val="bg2"/>
                </a:solidFill>
              </a:defRPr>
            </a:lvl1pPr>
          </a:lstStyle>
          <a:p>
            <a:pPr>
              <a:defRPr/>
            </a:pPr>
            <a:r>
              <a:rPr lang="en-US" dirty="0"/>
              <a:t>© WorldDAB October 2018</a:t>
            </a:r>
          </a:p>
        </p:txBody>
      </p:sp>
      <p:pic>
        <p:nvPicPr>
          <p:cNvPr id="8" name="Picture 7">
            <a:extLst>
              <a:ext uri="{FF2B5EF4-FFF2-40B4-BE49-F238E27FC236}">
                <a16:creationId xmlns:a16="http://schemas.microsoft.com/office/drawing/2014/main" id="{3DF92041-D176-CA4E-94F4-7A497FA5C670}"/>
              </a:ext>
            </a:extLst>
          </p:cNvPr>
          <p:cNvPicPr>
            <a:picLocks noChangeAspect="1"/>
          </p:cNvPicPr>
          <p:nvPr userDrawn="1"/>
        </p:nvPicPr>
        <p:blipFill>
          <a:blip r:embed="rId2"/>
          <a:stretch>
            <a:fillRect/>
          </a:stretch>
        </p:blipFill>
        <p:spPr>
          <a:xfrm>
            <a:off x="6537325" y="268288"/>
            <a:ext cx="2066925" cy="53657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Whit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750" y="1995487"/>
            <a:ext cx="3455988" cy="1152525"/>
          </a:xfrm>
        </p:spPr>
        <p:txBody>
          <a:bodyPr wrap="square"/>
          <a:lstStyle>
            <a:lvl1pPr>
              <a:lnSpc>
                <a:spcPts val="4400"/>
              </a:lnSpc>
              <a:defRPr sz="3600">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539750" y="3724275"/>
            <a:ext cx="4032250" cy="647674"/>
          </a:xfrm>
        </p:spPr>
        <p:txBody>
          <a:bodyPr/>
          <a:lstStyle>
            <a:lvl1pPr marL="0" indent="0">
              <a:lnSpc>
                <a:spcPts val="2400"/>
              </a:lnSpc>
              <a:spcBef>
                <a:spcPct val="0"/>
              </a:spcBef>
              <a:buFont typeface="Times" pitchFamily="6" charset="0"/>
              <a:buNone/>
              <a:defRPr>
                <a:solidFill>
                  <a:schemeClr val="tx1"/>
                </a:solidFill>
              </a:defRPr>
            </a:lvl1pPr>
          </a:lstStyle>
          <a:p>
            <a:r>
              <a:rPr lang="en-US" dirty="0"/>
              <a:t>Click to edit Master subtitle style</a:t>
            </a:r>
          </a:p>
        </p:txBody>
      </p:sp>
      <p:sp>
        <p:nvSpPr>
          <p:cNvPr id="5" name="Rectangle 9"/>
          <p:cNvSpPr>
            <a:spLocks noGrp="1" noChangeArrowheads="1"/>
          </p:cNvSpPr>
          <p:nvPr>
            <p:ph type="ftr" sz="quarter" idx="10"/>
          </p:nvPr>
        </p:nvSpPr>
        <p:spPr/>
        <p:txBody>
          <a:bodyPr/>
          <a:lstStyle>
            <a:lvl1pPr>
              <a:defRPr>
                <a:solidFill>
                  <a:schemeClr val="bg2"/>
                </a:solidFill>
              </a:defRPr>
            </a:lvl1pPr>
          </a:lstStyle>
          <a:p>
            <a:pPr>
              <a:defRPr/>
            </a:pPr>
            <a:r>
              <a:rPr lang="en-US" dirty="0"/>
              <a:t>© WorldDAB October 2018</a:t>
            </a:r>
          </a:p>
        </p:txBody>
      </p:sp>
      <p:sp>
        <p:nvSpPr>
          <p:cNvPr id="6" name="Content Placeholder 2"/>
          <p:cNvSpPr>
            <a:spLocks noGrp="1"/>
          </p:cNvSpPr>
          <p:nvPr>
            <p:ph idx="11"/>
          </p:nvPr>
        </p:nvSpPr>
        <p:spPr>
          <a:xfrm>
            <a:off x="4572000" y="0"/>
            <a:ext cx="4572000" cy="5143499"/>
          </a:xfrm>
        </p:spPr>
        <p:txBody>
          <a:bodyPr/>
          <a:lstStyle/>
          <a:p>
            <a:pPr lvl="0"/>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solidFill>
          <a:schemeClr val="accent3"/>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750" y="1995487"/>
            <a:ext cx="3455988" cy="1152525"/>
          </a:xfrm>
        </p:spPr>
        <p:txBody>
          <a:bodyPr wrap="square"/>
          <a:lstStyle>
            <a:lvl1pPr>
              <a:lnSpc>
                <a:spcPts val="4400"/>
              </a:lnSpc>
              <a:defRPr sz="3600">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539750" y="3724275"/>
            <a:ext cx="4032250" cy="647674"/>
          </a:xfrm>
        </p:spPr>
        <p:txBody>
          <a:bodyPr/>
          <a:lstStyle>
            <a:lvl1pPr marL="0" indent="0">
              <a:lnSpc>
                <a:spcPts val="2400"/>
              </a:lnSpc>
              <a:spcBef>
                <a:spcPct val="0"/>
              </a:spcBef>
              <a:buFont typeface="Times" pitchFamily="6" charset="0"/>
              <a:buNone/>
              <a:defRPr>
                <a:solidFill>
                  <a:schemeClr val="tx1"/>
                </a:solidFill>
              </a:defRPr>
            </a:lvl1pPr>
          </a:lstStyle>
          <a:p>
            <a:r>
              <a:rPr lang="en-US" dirty="0"/>
              <a:t>Click to edit Master subtitle style</a:t>
            </a:r>
          </a:p>
        </p:txBody>
      </p:sp>
      <p:sp>
        <p:nvSpPr>
          <p:cNvPr id="5" name="Rectangle 9"/>
          <p:cNvSpPr>
            <a:spLocks noGrp="1" noChangeArrowheads="1"/>
          </p:cNvSpPr>
          <p:nvPr>
            <p:ph type="ftr" sz="quarter" idx="10"/>
          </p:nvPr>
        </p:nvSpPr>
        <p:spPr/>
        <p:txBody>
          <a:bodyPr/>
          <a:lstStyle>
            <a:lvl1pPr>
              <a:defRPr>
                <a:solidFill>
                  <a:schemeClr val="bg1"/>
                </a:solidFill>
              </a:defRPr>
            </a:lvl1pPr>
          </a:lstStyle>
          <a:p>
            <a:pPr>
              <a:defRPr/>
            </a:pPr>
            <a:r>
              <a:rPr lang="en-US" dirty="0"/>
              <a:t>© WorldDAB October 2018</a:t>
            </a:r>
          </a:p>
        </p:txBody>
      </p:sp>
      <p:sp>
        <p:nvSpPr>
          <p:cNvPr id="6" name="Content Placeholder 2"/>
          <p:cNvSpPr>
            <a:spLocks noGrp="1"/>
          </p:cNvSpPr>
          <p:nvPr>
            <p:ph idx="11"/>
          </p:nvPr>
        </p:nvSpPr>
        <p:spPr>
          <a:xfrm>
            <a:off x="4572000" y="0"/>
            <a:ext cx="4572000" cy="5143499"/>
          </a:xfrm>
        </p:spPr>
        <p:txBody>
          <a:bodyPr/>
          <a:lstStyle/>
          <a:p>
            <a:pPr lvl="0"/>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Black">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750" y="1995487"/>
            <a:ext cx="3455988" cy="1152525"/>
          </a:xfrm>
        </p:spPr>
        <p:txBody>
          <a:bodyPr wrap="square"/>
          <a:lstStyle>
            <a:lvl1pPr>
              <a:lnSpc>
                <a:spcPts val="4400"/>
              </a:lnSpc>
              <a:defRPr sz="360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539750" y="3724275"/>
            <a:ext cx="4032250" cy="647674"/>
          </a:xfrm>
        </p:spPr>
        <p:txBody>
          <a:bodyPr/>
          <a:lstStyle>
            <a:lvl1pPr marL="0" indent="0">
              <a:lnSpc>
                <a:spcPts val="2400"/>
              </a:lnSpc>
              <a:spcBef>
                <a:spcPct val="0"/>
              </a:spcBef>
              <a:buFont typeface="Times" pitchFamily="6" charset="0"/>
              <a:buNone/>
              <a:defRPr>
                <a:solidFill>
                  <a:schemeClr val="bg1"/>
                </a:solidFill>
              </a:defRPr>
            </a:lvl1pPr>
          </a:lstStyle>
          <a:p>
            <a:r>
              <a:rPr lang="en-US" dirty="0"/>
              <a:t>Click to edit Master subtitle style</a:t>
            </a:r>
          </a:p>
        </p:txBody>
      </p:sp>
      <p:sp>
        <p:nvSpPr>
          <p:cNvPr id="5" name="Rectangle 9"/>
          <p:cNvSpPr>
            <a:spLocks noGrp="1" noChangeArrowheads="1"/>
          </p:cNvSpPr>
          <p:nvPr>
            <p:ph type="ftr" sz="quarter" idx="10"/>
          </p:nvPr>
        </p:nvSpPr>
        <p:spPr/>
        <p:txBody>
          <a:bodyPr/>
          <a:lstStyle>
            <a:lvl1pPr>
              <a:defRPr>
                <a:solidFill>
                  <a:schemeClr val="bg1"/>
                </a:solidFill>
              </a:defRPr>
            </a:lvl1pPr>
          </a:lstStyle>
          <a:p>
            <a:pPr>
              <a:defRPr/>
            </a:pPr>
            <a:r>
              <a:rPr lang="en-US" dirty="0"/>
              <a:t>© WorldDAB October 2018</a:t>
            </a:r>
          </a:p>
        </p:txBody>
      </p:sp>
      <p:sp>
        <p:nvSpPr>
          <p:cNvPr id="6" name="Content Placeholder 2"/>
          <p:cNvSpPr>
            <a:spLocks noGrp="1"/>
          </p:cNvSpPr>
          <p:nvPr>
            <p:ph idx="11"/>
          </p:nvPr>
        </p:nvSpPr>
        <p:spPr>
          <a:xfrm>
            <a:off x="4572000" y="0"/>
            <a:ext cx="4572000" cy="5143499"/>
          </a:xfrm>
        </p:spPr>
        <p:txBody>
          <a:body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hasCustomPrompt="1"/>
          </p:nvPr>
        </p:nvSpPr>
        <p:spPr/>
        <p:txBody>
          <a:bodyPr/>
          <a:lstStyle>
            <a:lvl1pPr>
              <a:defRPr sz="4200"/>
            </a:lvl1pPr>
            <a:lvl2pPr>
              <a:defRPr sz="4200"/>
            </a:lvl2pPr>
            <a:lvl3pPr>
              <a:defRPr sz="4200"/>
            </a:lvl3pPr>
            <a:lvl4pPr>
              <a:defRPr sz="4200"/>
            </a:lvl4pPr>
            <a:lvl5pPr>
              <a:defRPr sz="4200"/>
            </a:lvl5pPr>
          </a:lstStyle>
          <a:p>
            <a:pPr lvl="0"/>
            <a:r>
              <a:rPr lang="en-GB" dirty="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dirty="0"/>
              <a:t>© WorldDAB October 2018</a:t>
            </a:r>
          </a:p>
        </p:txBody>
      </p:sp>
    </p:spTree>
    <p:extLst>
      <p:ext uri="{BB962C8B-B14F-4D97-AF65-F5344CB8AC3E}">
        <p14:creationId xmlns:p14="http://schemas.microsoft.com/office/powerpoint/2010/main" val="504025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7"/>
          <p:cNvSpPr>
            <a:spLocks noGrp="1" noChangeArrowheads="1"/>
          </p:cNvSpPr>
          <p:nvPr>
            <p:ph type="ftr" sz="quarter" idx="10"/>
          </p:nvPr>
        </p:nvSpPr>
        <p:spPr>
          <a:ln/>
        </p:spPr>
        <p:txBody>
          <a:bodyPr/>
          <a:lstStyle>
            <a:lvl1pPr>
              <a:defRPr/>
            </a:lvl1pPr>
          </a:lstStyle>
          <a:p>
            <a:pPr>
              <a:defRPr/>
            </a:pPr>
            <a:r>
              <a:rPr lang="en-US" dirty="0"/>
              <a:t>© WorldDAB October 2018</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39750" y="1419225"/>
            <a:ext cx="8064500" cy="33127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Grp="1" noChangeArrowheads="1"/>
          </p:cNvSpPr>
          <p:nvPr>
            <p:ph type="ftr" sz="quarter" idx="3"/>
          </p:nvPr>
        </p:nvSpPr>
        <p:spPr bwMode="auto">
          <a:xfrm>
            <a:off x="539750" y="4731990"/>
            <a:ext cx="4032250" cy="14481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800">
                <a:solidFill>
                  <a:schemeClr val="bg2"/>
                </a:solidFill>
                <a:latin typeface="Arial" charset="0"/>
              </a:defRPr>
            </a:lvl1pPr>
          </a:lstStyle>
          <a:p>
            <a:pPr>
              <a:defRPr/>
            </a:pPr>
            <a:r>
              <a:rPr lang="en-US" dirty="0"/>
              <a:t>© WorldDAB October 2018</a:t>
            </a:r>
          </a:p>
        </p:txBody>
      </p:sp>
      <p:sp>
        <p:nvSpPr>
          <p:cNvPr id="1026" name="Rectangle 2"/>
          <p:cNvSpPr>
            <a:spLocks noGrp="1" noChangeArrowheads="1"/>
          </p:cNvSpPr>
          <p:nvPr>
            <p:ph type="title"/>
          </p:nvPr>
        </p:nvSpPr>
        <p:spPr bwMode="auto">
          <a:xfrm>
            <a:off x="539750" y="268287"/>
            <a:ext cx="7776666" cy="574675"/>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lvl="0"/>
            <a:r>
              <a:rPr lang="en-US" dirty="0"/>
              <a:t>Click to edit Master title style</a:t>
            </a:r>
          </a:p>
        </p:txBody>
      </p:sp>
      <p:pic>
        <p:nvPicPr>
          <p:cNvPr id="8" name="Picture 7">
            <a:extLst>
              <a:ext uri="{FF2B5EF4-FFF2-40B4-BE49-F238E27FC236}">
                <a16:creationId xmlns:a16="http://schemas.microsoft.com/office/drawing/2014/main" id="{462AEDFD-0111-984B-AFA1-13DB95921BCB}"/>
              </a:ext>
            </a:extLst>
          </p:cNvPr>
          <p:cNvPicPr>
            <a:picLocks noChangeAspect="1"/>
          </p:cNvPicPr>
          <p:nvPr userDrawn="1"/>
        </p:nvPicPr>
        <p:blipFill>
          <a:blip r:embed="rId19"/>
          <a:stretch>
            <a:fillRect/>
          </a:stretch>
        </p:blipFill>
        <p:spPr>
          <a:xfrm>
            <a:off x="7364095" y="4554855"/>
            <a:ext cx="1240155" cy="321945"/>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49" r:id="rId2"/>
    <p:sldLayoutId id="2147483667" r:id="rId3"/>
    <p:sldLayoutId id="2147483662" r:id="rId4"/>
    <p:sldLayoutId id="2147483664" r:id="rId5"/>
    <p:sldLayoutId id="2147483663" r:id="rId6"/>
    <p:sldLayoutId id="2147483665" r:id="rId7"/>
    <p:sldLayoutId id="2147483668" r:id="rId8"/>
    <p:sldLayoutId id="2147483650" r:id="rId9"/>
    <p:sldLayoutId id="2147483666" r:id="rId10"/>
    <p:sldLayoutId id="2147483652" r:id="rId11"/>
    <p:sldLayoutId id="2147483653" r:id="rId12"/>
    <p:sldLayoutId id="2147483654" r:id="rId13"/>
    <p:sldLayoutId id="2147483661" r:id="rId14"/>
    <p:sldLayoutId id="2147483655" r:id="rId15"/>
    <p:sldLayoutId id="2147483670" r:id="rId16"/>
    <p:sldLayoutId id="2147483674" r:id="rId17"/>
  </p:sldLayoutIdLst>
  <p:hf sldNum="0" hdr="0" dt="0"/>
  <p:txStyles>
    <p:titleStyle>
      <a:lvl1pPr algn="l" rtl="0" eaLnBrk="0" fontAlgn="base" hangingPunct="0">
        <a:lnSpc>
          <a:spcPct val="100000"/>
        </a:lnSpc>
        <a:spcBef>
          <a:spcPct val="0"/>
        </a:spcBef>
        <a:spcAft>
          <a:spcPct val="0"/>
        </a:spcAft>
        <a:defRPr sz="2000" b="1">
          <a:solidFill>
            <a:schemeClr val="accent3"/>
          </a:solidFill>
          <a:latin typeface="+mj-lt"/>
          <a:ea typeface="ＭＳ Ｐゴシック" pitchFamily="6" charset="-128"/>
          <a:cs typeface="ＭＳ Ｐゴシック" pitchFamily="6" charset="-128"/>
        </a:defRPr>
      </a:lvl1pPr>
      <a:lvl2pPr algn="l" rtl="0" eaLnBrk="0" fontAlgn="base" hangingPunct="0">
        <a:lnSpc>
          <a:spcPts val="28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2pPr>
      <a:lvl3pPr algn="l" rtl="0" eaLnBrk="0" fontAlgn="base" hangingPunct="0">
        <a:lnSpc>
          <a:spcPts val="28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3pPr>
      <a:lvl4pPr algn="l" rtl="0" eaLnBrk="0" fontAlgn="base" hangingPunct="0">
        <a:lnSpc>
          <a:spcPts val="28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4pPr>
      <a:lvl5pPr algn="l" rtl="0" eaLnBrk="0" fontAlgn="base" hangingPunct="0">
        <a:lnSpc>
          <a:spcPts val="28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5pPr>
      <a:lvl6pPr marL="457200" algn="l" rtl="0" fontAlgn="base">
        <a:lnSpc>
          <a:spcPts val="3000"/>
        </a:lnSpc>
        <a:spcBef>
          <a:spcPct val="0"/>
        </a:spcBef>
        <a:spcAft>
          <a:spcPct val="0"/>
        </a:spcAft>
        <a:defRPr sz="2600" b="1">
          <a:solidFill>
            <a:schemeClr val="accent1"/>
          </a:solidFill>
          <a:latin typeface="Arial" pitchFamily="6" charset="0"/>
        </a:defRPr>
      </a:lvl6pPr>
      <a:lvl7pPr marL="914400" algn="l" rtl="0" fontAlgn="base">
        <a:lnSpc>
          <a:spcPts val="3000"/>
        </a:lnSpc>
        <a:spcBef>
          <a:spcPct val="0"/>
        </a:spcBef>
        <a:spcAft>
          <a:spcPct val="0"/>
        </a:spcAft>
        <a:defRPr sz="2600" b="1">
          <a:solidFill>
            <a:schemeClr val="accent1"/>
          </a:solidFill>
          <a:latin typeface="Arial" pitchFamily="6" charset="0"/>
        </a:defRPr>
      </a:lvl7pPr>
      <a:lvl8pPr marL="1371600" algn="l" rtl="0" fontAlgn="base">
        <a:lnSpc>
          <a:spcPts val="3000"/>
        </a:lnSpc>
        <a:spcBef>
          <a:spcPct val="0"/>
        </a:spcBef>
        <a:spcAft>
          <a:spcPct val="0"/>
        </a:spcAft>
        <a:defRPr sz="2600" b="1">
          <a:solidFill>
            <a:schemeClr val="accent1"/>
          </a:solidFill>
          <a:latin typeface="Arial" pitchFamily="6" charset="0"/>
        </a:defRPr>
      </a:lvl8pPr>
      <a:lvl9pPr marL="1828800" algn="l" rtl="0" fontAlgn="base">
        <a:lnSpc>
          <a:spcPts val="3000"/>
        </a:lnSpc>
        <a:spcBef>
          <a:spcPct val="0"/>
        </a:spcBef>
        <a:spcAft>
          <a:spcPct val="0"/>
        </a:spcAft>
        <a:defRPr sz="2600" b="1">
          <a:solidFill>
            <a:schemeClr val="accent1"/>
          </a:solidFill>
          <a:latin typeface="Arial" pitchFamily="6" charset="0"/>
        </a:defRPr>
      </a:lvl9pPr>
    </p:titleStyle>
    <p:bodyStyle>
      <a:lvl1pPr marL="254000" indent="-254000" algn="l" rtl="0" eaLnBrk="0" fontAlgn="base" hangingPunct="0">
        <a:lnSpc>
          <a:spcPct val="100000"/>
        </a:lnSpc>
        <a:spcBef>
          <a:spcPts val="600"/>
        </a:spcBef>
        <a:spcAft>
          <a:spcPct val="0"/>
        </a:spcAft>
        <a:buClr>
          <a:schemeClr val="tx2"/>
        </a:buClr>
        <a:buSzPct val="120000"/>
        <a:buFont typeface="Times" charset="0"/>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cs typeface="ＭＳ Ｐゴシック" pitchFamily="6" charset="-128"/>
        </a:defRPr>
      </a:lvl1pPr>
      <a:lvl2pPr marL="685800" indent="-241300" algn="l" rtl="0" eaLnBrk="0" fontAlgn="base" hangingPunct="0">
        <a:lnSpc>
          <a:spcPct val="1000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2pPr>
      <a:lvl3pPr marL="1136650" indent="-168275" algn="l" rtl="0" eaLnBrk="0" fontAlgn="base" hangingPunct="0">
        <a:lnSpc>
          <a:spcPct val="1000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3pPr>
      <a:lvl4pPr marL="1604963" indent="-261938" algn="l" rtl="0" eaLnBrk="0" fontAlgn="base" hangingPunct="0">
        <a:lnSpc>
          <a:spcPct val="1000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4pPr>
      <a:lvl5pPr marL="1973263" indent="-177800" algn="l" rtl="0" eaLnBrk="0" fontAlgn="base" hangingPunct="0">
        <a:lnSpc>
          <a:spcPct val="1000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5pPr>
      <a:lvl6pPr marL="24304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6pPr>
      <a:lvl7pPr marL="28876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7pPr>
      <a:lvl8pPr marL="33448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8pPr>
      <a:lvl9pPr marL="38020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2517" userDrawn="1">
          <p15:clr>
            <a:srgbClr val="F26B43"/>
          </p15:clr>
        </p15:guide>
        <p15:guide id="5" orient="horz" pos="1257" userDrawn="1">
          <p15:clr>
            <a:srgbClr val="F26B43"/>
          </p15:clr>
        </p15:guide>
        <p15:guide id="6" orient="horz" pos="894" userDrawn="1">
          <p15:clr>
            <a:srgbClr val="F26B43"/>
          </p15:clr>
        </p15:guide>
        <p15:guide id="8" pos="1429" userDrawn="1">
          <p15:clr>
            <a:srgbClr val="F26B43"/>
          </p15:clr>
        </p15:guide>
        <p15:guide id="9" pos="703" userDrawn="1">
          <p15:clr>
            <a:srgbClr val="F26B43"/>
          </p15:clr>
        </p15:guide>
        <p15:guide id="10" pos="2154" userDrawn="1">
          <p15:clr>
            <a:srgbClr val="F26B43"/>
          </p15:clr>
        </p15:guide>
        <p15:guide id="11" pos="1791" userDrawn="1">
          <p15:clr>
            <a:srgbClr val="F26B43"/>
          </p15:clr>
        </p15:guide>
        <p15:guide id="12" pos="1066" userDrawn="1">
          <p15:clr>
            <a:srgbClr val="F26B43"/>
          </p15:clr>
        </p15:guide>
        <p15:guide id="13" pos="340" userDrawn="1">
          <p15:clr>
            <a:srgbClr val="F26B43"/>
          </p15:clr>
        </p15:guide>
        <p15:guide id="14" orient="horz" pos="531" userDrawn="1">
          <p15:clr>
            <a:srgbClr val="F26B43"/>
          </p15:clr>
        </p15:guide>
        <p15:guide id="15" orient="horz" pos="169" userDrawn="1">
          <p15:clr>
            <a:srgbClr val="F26B43"/>
          </p15:clr>
        </p15:guide>
        <p15:guide id="16" orient="horz" pos="3072" userDrawn="1">
          <p15:clr>
            <a:srgbClr val="F26B43"/>
          </p15:clr>
        </p15:guide>
        <p15:guide id="17" pos="5420" userDrawn="1">
          <p15:clr>
            <a:srgbClr val="F26B43"/>
          </p15:clr>
        </p15:guide>
        <p15:guide id="18" orient="horz" pos="1983" userDrawn="1">
          <p15:clr>
            <a:srgbClr val="F26B43"/>
          </p15:clr>
        </p15:guide>
        <p15:guide id="19" orient="horz" pos="2346" userDrawn="1">
          <p15:clr>
            <a:srgbClr val="F26B43"/>
          </p15:clr>
        </p15:guide>
        <p15:guide id="20" pos="5057" userDrawn="1">
          <p15:clr>
            <a:srgbClr val="F26B43"/>
          </p15:clr>
        </p15:guide>
        <p15:guide id="21" pos="4694" userDrawn="1">
          <p15:clr>
            <a:srgbClr val="F26B43"/>
          </p15:clr>
        </p15:guide>
        <p15:guide id="22" orient="horz" pos="2709" userDrawn="1">
          <p15:clr>
            <a:srgbClr val="F26B43"/>
          </p15:clr>
        </p15:guide>
        <p15:guide id="23" orient="horz" pos="2527" userDrawn="1">
          <p15:clr>
            <a:srgbClr val="F26B43"/>
          </p15:clr>
        </p15:guide>
        <p15:guide id="24" orient="horz" pos="71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www.worlddab.org/resources/establishing-dab-plus-ebook"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www.worlddab.org/"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hyperlink" Target="mailto:les.sabel@worlddab.org" TargetMode="External"/><Relationship Id="rId4" Type="http://schemas.openxmlformats.org/officeDocument/2006/relationships/hyperlink" Target="mailto:les.sabel@scommtech.com.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WorldDAB</a:t>
            </a:r>
          </a:p>
        </p:txBody>
      </p:sp>
      <p:sp>
        <p:nvSpPr>
          <p:cNvPr id="4" name="Text Placeholder 3">
            <a:extLst>
              <a:ext uri="{FF2B5EF4-FFF2-40B4-BE49-F238E27FC236}">
                <a16:creationId xmlns:a16="http://schemas.microsoft.com/office/drawing/2014/main" id="{38D44B02-0811-26BB-6D34-8492EF0B46D0}"/>
              </a:ext>
            </a:extLst>
          </p:cNvPr>
          <p:cNvSpPr>
            <a:spLocks noGrp="1"/>
          </p:cNvSpPr>
          <p:nvPr>
            <p:ph type="body" sz="quarter" idx="13"/>
          </p:nvPr>
        </p:nvSpPr>
        <p:spPr>
          <a:xfrm>
            <a:off x="2012911" y="2787774"/>
            <a:ext cx="5112567" cy="1285242"/>
          </a:xfrm>
        </p:spPr>
        <p:txBody>
          <a:bodyPr/>
          <a:lstStyle/>
          <a:p>
            <a:pPr marL="0" indent="0" algn="ctr">
              <a:buNone/>
            </a:pPr>
            <a:r>
              <a:rPr lang="en-AU" sz="2800" dirty="0">
                <a:solidFill>
                  <a:srgbClr val="86DD25"/>
                </a:solidFill>
              </a:rPr>
              <a:t>Dr. Les Sabel</a:t>
            </a:r>
          </a:p>
          <a:p>
            <a:pPr marL="0" indent="0" algn="ctr">
              <a:buNone/>
            </a:pPr>
            <a:r>
              <a:rPr lang="en-AU" sz="2800" dirty="0">
                <a:solidFill>
                  <a:srgbClr val="86DD25"/>
                </a:solidFill>
              </a:rPr>
              <a:t>APAC TG Chair</a:t>
            </a:r>
          </a:p>
        </p:txBody>
      </p:sp>
      <p:sp>
        <p:nvSpPr>
          <p:cNvPr id="5" name="TextBox 4">
            <a:extLst>
              <a:ext uri="{FF2B5EF4-FFF2-40B4-BE49-F238E27FC236}">
                <a16:creationId xmlns:a16="http://schemas.microsoft.com/office/drawing/2014/main" id="{761AAE1C-7401-A84C-268D-C7B964E037EB}"/>
              </a:ext>
            </a:extLst>
          </p:cNvPr>
          <p:cNvSpPr txBox="1"/>
          <p:nvPr/>
        </p:nvSpPr>
        <p:spPr>
          <a:xfrm>
            <a:off x="1040803" y="987574"/>
            <a:ext cx="7056784" cy="1200329"/>
          </a:xfrm>
          <a:prstGeom prst="rect">
            <a:avLst/>
          </a:prstGeom>
          <a:noFill/>
        </p:spPr>
        <p:txBody>
          <a:bodyPr wrap="square">
            <a:spAutoFit/>
          </a:bodyPr>
          <a:lstStyle/>
          <a:p>
            <a:pPr algn="ctr"/>
            <a:r>
              <a:rPr lang="en-GB" sz="3600" dirty="0">
                <a:solidFill>
                  <a:srgbClr val="00BDD2"/>
                </a:solidFill>
                <a:latin typeface="+mj-lt"/>
              </a:rPr>
              <a:t>Report from the </a:t>
            </a:r>
          </a:p>
          <a:p>
            <a:pPr algn="ctr"/>
            <a:r>
              <a:rPr lang="en-GB" sz="3600" dirty="0">
                <a:solidFill>
                  <a:srgbClr val="00BDD2"/>
                </a:solidFill>
                <a:latin typeface="+mj-lt"/>
              </a:rPr>
              <a:t>WorldDAB APAC Technical Group</a:t>
            </a:r>
          </a:p>
        </p:txBody>
      </p:sp>
      <p:sp>
        <p:nvSpPr>
          <p:cNvPr id="3" name="TextBox 2">
            <a:extLst>
              <a:ext uri="{FF2B5EF4-FFF2-40B4-BE49-F238E27FC236}">
                <a16:creationId xmlns:a16="http://schemas.microsoft.com/office/drawing/2014/main" id="{D40C82DD-691C-8E54-30ED-1F4C4DD75C33}"/>
              </a:ext>
            </a:extLst>
          </p:cNvPr>
          <p:cNvSpPr txBox="1"/>
          <p:nvPr/>
        </p:nvSpPr>
        <p:spPr>
          <a:xfrm>
            <a:off x="2411760" y="4488221"/>
            <a:ext cx="4536504" cy="369332"/>
          </a:xfrm>
          <a:prstGeom prst="rect">
            <a:avLst/>
          </a:prstGeom>
          <a:noFill/>
        </p:spPr>
        <p:txBody>
          <a:bodyPr wrap="square" rtlCol="0">
            <a:spAutoFit/>
          </a:bodyPr>
          <a:lstStyle/>
          <a:p>
            <a:r>
              <a:rPr lang="en-AU" sz="1800" dirty="0">
                <a:solidFill>
                  <a:schemeClr val="accent3"/>
                </a:solidFill>
                <a:latin typeface="+mn-lt"/>
              </a:rPr>
              <a:t>ABU DBS 2023 – WorldDAB workshop</a:t>
            </a:r>
            <a:endParaRPr lang="en-GB" sz="1800" dirty="0">
              <a:solidFill>
                <a:schemeClr val="accent3"/>
              </a:solidFill>
              <a:latin typeface="+mn-lt"/>
            </a:endParaRPr>
          </a:p>
        </p:txBody>
      </p:sp>
    </p:spTree>
    <p:extLst>
      <p:ext uri="{BB962C8B-B14F-4D97-AF65-F5344CB8AC3E}">
        <p14:creationId xmlns:p14="http://schemas.microsoft.com/office/powerpoint/2010/main" val="1876662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WorldDAB APAC Technical Group</a:t>
            </a:r>
          </a:p>
        </p:txBody>
      </p:sp>
      <p:sp>
        <p:nvSpPr>
          <p:cNvPr id="4" name="Text Placeholder 3">
            <a:extLst>
              <a:ext uri="{FF2B5EF4-FFF2-40B4-BE49-F238E27FC236}">
                <a16:creationId xmlns:a16="http://schemas.microsoft.com/office/drawing/2014/main" id="{38D44B02-0811-26BB-6D34-8492EF0B46D0}"/>
              </a:ext>
            </a:extLst>
          </p:cNvPr>
          <p:cNvSpPr>
            <a:spLocks noGrp="1"/>
          </p:cNvSpPr>
          <p:nvPr>
            <p:ph type="body" sz="quarter" idx="13"/>
          </p:nvPr>
        </p:nvSpPr>
        <p:spPr>
          <a:xfrm>
            <a:off x="328247" y="987574"/>
            <a:ext cx="6110353" cy="3816424"/>
          </a:xfrm>
        </p:spPr>
        <p:txBody>
          <a:bodyPr/>
          <a:lstStyle/>
          <a:p>
            <a:pPr marL="0" indent="0">
              <a:buNone/>
            </a:pPr>
            <a:r>
              <a:rPr lang="en-AU" sz="1800" dirty="0"/>
              <a:t>APAC current status and activities</a:t>
            </a:r>
          </a:p>
          <a:p>
            <a:pPr marL="0" indent="0">
              <a:buNone/>
            </a:pPr>
            <a:r>
              <a:rPr lang="en-AU" sz="1800" dirty="0"/>
              <a:t>Case study:  Thailand</a:t>
            </a:r>
          </a:p>
          <a:p>
            <a:pPr>
              <a:buFont typeface="Arial" panose="020B0604020202020204" pitchFamily="34" charset="0"/>
              <a:buChar char="•"/>
            </a:pPr>
            <a:r>
              <a:rPr lang="en-AU" sz="1800" dirty="0"/>
              <a:t>Regional trials (from 2022)</a:t>
            </a:r>
          </a:p>
          <a:p>
            <a:pPr>
              <a:buFont typeface="Arial" panose="020B0604020202020204" pitchFamily="34" charset="0"/>
              <a:buChar char="•"/>
            </a:pPr>
            <a:r>
              <a:rPr lang="en-AU" sz="1800" dirty="0"/>
              <a:t>Focus on 4 regional areas / centres</a:t>
            </a:r>
          </a:p>
          <a:p>
            <a:pPr marL="444500" lvl="1" indent="-134938">
              <a:buFont typeface="Arial" panose="020B0604020202020204" pitchFamily="34" charset="0"/>
              <a:buChar char="•"/>
            </a:pPr>
            <a:r>
              <a:rPr lang="en-AU" sz="1800" dirty="0"/>
              <a:t>Chon Buri </a:t>
            </a:r>
          </a:p>
          <a:p>
            <a:pPr marL="444500" lvl="1" indent="-134938">
              <a:buFont typeface="Arial" panose="020B0604020202020204" pitchFamily="34" charset="0"/>
              <a:buChar char="•"/>
            </a:pPr>
            <a:r>
              <a:rPr lang="en-AU" sz="1800" dirty="0"/>
              <a:t>Chiang Mai</a:t>
            </a:r>
          </a:p>
          <a:p>
            <a:pPr marL="444500" lvl="1" indent="-134938">
              <a:buFont typeface="Arial" panose="020B0604020202020204" pitchFamily="34" charset="0"/>
              <a:buChar char="•"/>
            </a:pPr>
            <a:r>
              <a:rPr lang="en-AU" sz="1800" dirty="0" err="1"/>
              <a:t>Khon</a:t>
            </a:r>
            <a:r>
              <a:rPr lang="en-AU" sz="1800" dirty="0"/>
              <a:t> </a:t>
            </a:r>
            <a:r>
              <a:rPr lang="en-AU" sz="1800" dirty="0" err="1"/>
              <a:t>Kaen</a:t>
            </a:r>
            <a:endParaRPr lang="en-AU" sz="1800" dirty="0"/>
          </a:p>
          <a:p>
            <a:pPr marL="444500" lvl="1" indent="-134938">
              <a:buFont typeface="Arial" panose="020B0604020202020204" pitchFamily="34" charset="0"/>
              <a:buChar char="•"/>
            </a:pPr>
            <a:r>
              <a:rPr lang="en-AU" sz="1800" dirty="0"/>
              <a:t>Song </a:t>
            </a:r>
            <a:r>
              <a:rPr lang="en-AU" sz="1800" dirty="0" err="1"/>
              <a:t>Khla</a:t>
            </a:r>
            <a:endParaRPr lang="en-AU" sz="1800" dirty="0"/>
          </a:p>
          <a:p>
            <a:pPr lvl="1">
              <a:buFont typeface="Arial" panose="020B0604020202020204" pitchFamily="34" charset="0"/>
              <a:buChar char="•"/>
            </a:pPr>
            <a:endParaRPr lang="en-AU" sz="1800" dirty="0"/>
          </a:p>
        </p:txBody>
      </p:sp>
      <p:pic>
        <p:nvPicPr>
          <p:cNvPr id="7" name="Picture 6">
            <a:extLst>
              <a:ext uri="{FF2B5EF4-FFF2-40B4-BE49-F238E27FC236}">
                <a16:creationId xmlns:a16="http://schemas.microsoft.com/office/drawing/2014/main" id="{1A5F8C8A-90A0-2913-FBF2-650CEAAB97F2}"/>
              </a:ext>
            </a:extLst>
          </p:cNvPr>
          <p:cNvPicPr>
            <a:picLocks noChangeAspect="1"/>
          </p:cNvPicPr>
          <p:nvPr/>
        </p:nvPicPr>
        <p:blipFill>
          <a:blip r:embed="rId3"/>
          <a:stretch>
            <a:fillRect/>
          </a:stretch>
        </p:blipFill>
        <p:spPr>
          <a:xfrm>
            <a:off x="5940152" y="843558"/>
            <a:ext cx="2500522" cy="3611865"/>
          </a:xfrm>
          <a:prstGeom prst="rect">
            <a:avLst/>
          </a:prstGeom>
        </p:spPr>
      </p:pic>
    </p:spTree>
    <p:extLst>
      <p:ext uri="{BB962C8B-B14F-4D97-AF65-F5344CB8AC3E}">
        <p14:creationId xmlns:p14="http://schemas.microsoft.com/office/powerpoint/2010/main" val="1835899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WorldDAB APAC Technical Group</a:t>
            </a:r>
          </a:p>
        </p:txBody>
      </p:sp>
      <p:sp>
        <p:nvSpPr>
          <p:cNvPr id="4" name="Text Placeholder 3">
            <a:extLst>
              <a:ext uri="{FF2B5EF4-FFF2-40B4-BE49-F238E27FC236}">
                <a16:creationId xmlns:a16="http://schemas.microsoft.com/office/drawing/2014/main" id="{38D44B02-0811-26BB-6D34-8492EF0B46D0}"/>
              </a:ext>
            </a:extLst>
          </p:cNvPr>
          <p:cNvSpPr>
            <a:spLocks noGrp="1"/>
          </p:cNvSpPr>
          <p:nvPr>
            <p:ph type="body" sz="quarter" idx="13"/>
          </p:nvPr>
        </p:nvSpPr>
        <p:spPr>
          <a:xfrm>
            <a:off x="1514019" y="1923678"/>
            <a:ext cx="6110353" cy="1872208"/>
          </a:xfrm>
        </p:spPr>
        <p:txBody>
          <a:bodyPr/>
          <a:lstStyle/>
          <a:p>
            <a:pPr marL="0" indent="0">
              <a:buNone/>
            </a:pPr>
            <a:r>
              <a:rPr lang="en-AU" sz="2400" dirty="0"/>
              <a:t>Establishing DAB+ digital radio: an </a:t>
            </a:r>
            <a:r>
              <a:rPr lang="en-AU" sz="2400" dirty="0" err="1"/>
              <a:t>ebook</a:t>
            </a:r>
            <a:endParaRPr lang="en-AU" sz="2400" dirty="0"/>
          </a:p>
        </p:txBody>
      </p:sp>
    </p:spTree>
    <p:extLst>
      <p:ext uri="{BB962C8B-B14F-4D97-AF65-F5344CB8AC3E}">
        <p14:creationId xmlns:p14="http://schemas.microsoft.com/office/powerpoint/2010/main" val="3847063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e-book announcement</a:t>
            </a:r>
          </a:p>
        </p:txBody>
      </p:sp>
      <p:sp>
        <p:nvSpPr>
          <p:cNvPr id="9" name="Content Placeholder 4"/>
          <p:cNvSpPr>
            <a:spLocks noGrp="1"/>
          </p:cNvSpPr>
          <p:nvPr>
            <p:ph type="body" sz="quarter" idx="13"/>
          </p:nvPr>
        </p:nvSpPr>
        <p:spPr>
          <a:xfrm>
            <a:off x="539551" y="1339757"/>
            <a:ext cx="3384377" cy="2495171"/>
          </a:xfrm>
        </p:spPr>
        <p:txBody>
          <a:bodyPr wrap="square" anchor="ctr" anchorCtr="0">
            <a:spAutoFit/>
          </a:bodyPr>
          <a:lstStyle/>
          <a:p>
            <a:pPr marL="0" indent="0">
              <a:spcBef>
                <a:spcPts val="600"/>
              </a:spcBef>
              <a:spcAft>
                <a:spcPts val="0"/>
              </a:spcAft>
              <a:buNone/>
            </a:pPr>
            <a:r>
              <a:rPr lang="en-GB" sz="1800" dirty="0"/>
              <a:t>The WorldDAB e-book</a:t>
            </a:r>
          </a:p>
          <a:p>
            <a:pPr marL="0" indent="0">
              <a:spcBef>
                <a:spcPts val="600"/>
              </a:spcBef>
              <a:spcAft>
                <a:spcPts val="0"/>
              </a:spcAft>
              <a:buNone/>
            </a:pPr>
            <a:endParaRPr lang="en-GB" sz="1800" dirty="0"/>
          </a:p>
          <a:p>
            <a:pPr marL="0" indent="0">
              <a:spcBef>
                <a:spcPts val="600"/>
              </a:spcBef>
              <a:spcAft>
                <a:spcPts val="0"/>
              </a:spcAft>
              <a:buNone/>
            </a:pPr>
            <a:r>
              <a:rPr lang="en-GB" sz="1800" b="1" dirty="0"/>
              <a:t>Establishing DAB+ </a:t>
            </a:r>
          </a:p>
          <a:p>
            <a:pPr marL="0" indent="0">
              <a:spcBef>
                <a:spcPts val="600"/>
              </a:spcBef>
              <a:spcAft>
                <a:spcPts val="0"/>
              </a:spcAft>
              <a:buNone/>
            </a:pPr>
            <a:r>
              <a:rPr lang="en-GB" sz="1800" dirty="0"/>
              <a:t>Digital Broadcast Radio</a:t>
            </a:r>
          </a:p>
          <a:p>
            <a:pPr marL="0" indent="0">
              <a:spcBef>
                <a:spcPts val="600"/>
              </a:spcBef>
              <a:spcAft>
                <a:spcPts val="0"/>
              </a:spcAft>
              <a:buNone/>
            </a:pPr>
            <a:endParaRPr lang="en-GB" sz="1800" dirty="0"/>
          </a:p>
          <a:p>
            <a:pPr marL="0" indent="0">
              <a:spcBef>
                <a:spcPts val="600"/>
              </a:spcBef>
              <a:spcAft>
                <a:spcPts val="0"/>
              </a:spcAft>
              <a:buNone/>
            </a:pPr>
            <a:r>
              <a:rPr lang="en-GB" sz="1800" dirty="0"/>
              <a:t>Launched on World Radio Day </a:t>
            </a:r>
          </a:p>
          <a:p>
            <a:pPr marL="0" indent="0">
              <a:spcBef>
                <a:spcPts val="600"/>
              </a:spcBef>
              <a:spcAft>
                <a:spcPts val="0"/>
              </a:spcAft>
              <a:buNone/>
            </a:pPr>
            <a:r>
              <a:rPr lang="en-GB" sz="1800" dirty="0"/>
              <a:t>13 February 2023</a:t>
            </a:r>
          </a:p>
        </p:txBody>
      </p:sp>
      <p:pic>
        <p:nvPicPr>
          <p:cNvPr id="5" name="Picture 4">
            <a:extLst>
              <a:ext uri="{FF2B5EF4-FFF2-40B4-BE49-F238E27FC236}">
                <a16:creationId xmlns:a16="http://schemas.microsoft.com/office/drawing/2014/main" id="{1937C581-57C9-8074-DB2D-2986DFA5C1A1}"/>
              </a:ext>
            </a:extLst>
          </p:cNvPr>
          <p:cNvPicPr>
            <a:picLocks noChangeAspect="1"/>
          </p:cNvPicPr>
          <p:nvPr/>
        </p:nvPicPr>
        <p:blipFill>
          <a:blip r:embed="rId3"/>
          <a:stretch>
            <a:fillRect/>
          </a:stretch>
        </p:blipFill>
        <p:spPr>
          <a:xfrm>
            <a:off x="4067944" y="771550"/>
            <a:ext cx="3102442" cy="4227934"/>
          </a:xfrm>
          <a:prstGeom prst="rect">
            <a:avLst/>
          </a:prstGeom>
        </p:spPr>
      </p:pic>
    </p:spTree>
    <p:extLst>
      <p:ext uri="{BB962C8B-B14F-4D97-AF65-F5344CB8AC3E}">
        <p14:creationId xmlns:p14="http://schemas.microsoft.com/office/powerpoint/2010/main" val="4248222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p>
        </p:txBody>
      </p:sp>
      <p:sp>
        <p:nvSpPr>
          <p:cNvPr id="9" name="Content Placeholder 4"/>
          <p:cNvSpPr>
            <a:spLocks noGrp="1"/>
          </p:cNvSpPr>
          <p:nvPr>
            <p:ph type="body" sz="quarter" idx="13"/>
          </p:nvPr>
        </p:nvSpPr>
        <p:spPr>
          <a:xfrm>
            <a:off x="2339752" y="915566"/>
            <a:ext cx="5127869" cy="3903249"/>
          </a:xfrm>
        </p:spPr>
        <p:txBody>
          <a:bodyPr wrap="square" anchor="ctr" anchorCtr="0">
            <a:spAutoFit/>
          </a:bodyPr>
          <a:lstStyle/>
          <a:p>
            <a:pPr marL="257175" indent="-257175">
              <a:spcBef>
                <a:spcPts val="900"/>
              </a:spcBef>
              <a:spcAft>
                <a:spcPts val="0"/>
              </a:spcAft>
              <a:buFont typeface="+mj-lt"/>
              <a:buAutoNum type="arabicPeriod"/>
            </a:pPr>
            <a:r>
              <a:rPr lang="en-GB" sz="1800" dirty="0"/>
              <a:t>Overview of DAB+ features</a:t>
            </a:r>
          </a:p>
          <a:p>
            <a:pPr marL="257175" indent="-257175">
              <a:spcBef>
                <a:spcPts val="900"/>
              </a:spcBef>
              <a:spcAft>
                <a:spcPts val="0"/>
              </a:spcAft>
              <a:buFont typeface="+mj-lt"/>
              <a:buAutoNum type="arabicPeriod"/>
            </a:pPr>
            <a:r>
              <a:rPr lang="en-GB" sz="1800" dirty="0"/>
              <a:t>DAB adoption overview</a:t>
            </a:r>
          </a:p>
          <a:p>
            <a:pPr marL="257175" indent="-257175">
              <a:spcBef>
                <a:spcPts val="900"/>
              </a:spcBef>
              <a:spcAft>
                <a:spcPts val="0"/>
              </a:spcAft>
              <a:buFont typeface="+mj-lt"/>
              <a:buAutoNum type="arabicPeriod"/>
            </a:pPr>
            <a:r>
              <a:rPr lang="en-GB" sz="1800" dirty="0"/>
              <a:t>Initial investigations and research</a:t>
            </a:r>
          </a:p>
          <a:p>
            <a:pPr marL="257175" indent="-257175">
              <a:spcBef>
                <a:spcPts val="900"/>
              </a:spcBef>
              <a:spcAft>
                <a:spcPts val="0"/>
              </a:spcAft>
              <a:buFont typeface="+mj-lt"/>
              <a:buAutoNum type="arabicPeriod"/>
            </a:pPr>
            <a:r>
              <a:rPr lang="en-GB" sz="1800" dirty="0"/>
              <a:t>Demonstrations</a:t>
            </a:r>
          </a:p>
          <a:p>
            <a:pPr marL="257175" indent="-257175">
              <a:spcBef>
                <a:spcPts val="900"/>
              </a:spcBef>
              <a:spcAft>
                <a:spcPts val="0"/>
              </a:spcAft>
              <a:buFont typeface="+mj-lt"/>
              <a:buAutoNum type="arabicPeriod"/>
            </a:pPr>
            <a:r>
              <a:rPr lang="en-GB" sz="1800" dirty="0"/>
              <a:t>Formal DAB Standard adoption</a:t>
            </a:r>
          </a:p>
          <a:p>
            <a:pPr marL="257175" indent="-257175">
              <a:spcBef>
                <a:spcPts val="900"/>
              </a:spcBef>
              <a:spcAft>
                <a:spcPts val="0"/>
              </a:spcAft>
              <a:buFont typeface="+mj-lt"/>
              <a:buAutoNum type="arabicPeriod"/>
            </a:pPr>
            <a:r>
              <a:rPr lang="en-GB" sz="1800" dirty="0"/>
              <a:t>DAB+ requirements and allotment planning</a:t>
            </a:r>
          </a:p>
          <a:p>
            <a:pPr marL="257175" indent="-257175">
              <a:spcBef>
                <a:spcPts val="900"/>
              </a:spcBef>
              <a:spcAft>
                <a:spcPts val="0"/>
              </a:spcAft>
              <a:buFont typeface="+mj-lt"/>
              <a:buAutoNum type="arabicPeriod"/>
            </a:pPr>
            <a:r>
              <a:rPr lang="en-GB" sz="1800" dirty="0"/>
              <a:t>System planning and design</a:t>
            </a:r>
          </a:p>
          <a:p>
            <a:pPr marL="257175" indent="-257175">
              <a:spcBef>
                <a:spcPts val="900"/>
              </a:spcBef>
              <a:spcAft>
                <a:spcPts val="0"/>
              </a:spcAft>
              <a:buFont typeface="+mj-lt"/>
              <a:buAutoNum type="arabicPeriod"/>
            </a:pPr>
            <a:r>
              <a:rPr lang="en-GB" sz="1800" dirty="0"/>
              <a:t>Rollout</a:t>
            </a:r>
          </a:p>
          <a:p>
            <a:pPr marL="257175" indent="-257175">
              <a:spcBef>
                <a:spcPts val="900"/>
              </a:spcBef>
              <a:spcAft>
                <a:spcPts val="0"/>
              </a:spcAft>
              <a:buFont typeface="+mj-lt"/>
              <a:buAutoNum type="arabicPeriod"/>
            </a:pPr>
            <a:r>
              <a:rPr lang="en-GB" sz="1800" dirty="0"/>
              <a:t>Operations</a:t>
            </a:r>
          </a:p>
          <a:p>
            <a:pPr marL="257175" indent="-257175">
              <a:spcBef>
                <a:spcPts val="900"/>
              </a:spcBef>
              <a:spcAft>
                <a:spcPts val="0"/>
              </a:spcAft>
              <a:buFont typeface="+mj-lt"/>
              <a:buAutoNum type="arabicPeriod"/>
            </a:pPr>
            <a:r>
              <a:rPr lang="en-GB" sz="1800" dirty="0"/>
              <a:t>Analogue Switch Off</a:t>
            </a:r>
          </a:p>
        </p:txBody>
      </p:sp>
    </p:spTree>
    <p:extLst>
      <p:ext uri="{BB962C8B-B14F-4D97-AF65-F5344CB8AC3E}">
        <p14:creationId xmlns:p14="http://schemas.microsoft.com/office/powerpoint/2010/main" val="2261794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e-book</a:t>
            </a:r>
          </a:p>
        </p:txBody>
      </p:sp>
      <p:pic>
        <p:nvPicPr>
          <p:cNvPr id="6" name="Picture 5">
            <a:extLst>
              <a:ext uri="{FF2B5EF4-FFF2-40B4-BE49-F238E27FC236}">
                <a16:creationId xmlns:a16="http://schemas.microsoft.com/office/drawing/2014/main" id="{FF24897C-1B50-F91D-DE41-3EBB729D8CA8}"/>
              </a:ext>
            </a:extLst>
          </p:cNvPr>
          <p:cNvPicPr>
            <a:picLocks noChangeAspect="1"/>
          </p:cNvPicPr>
          <p:nvPr/>
        </p:nvPicPr>
        <p:blipFill>
          <a:blip r:embed="rId3"/>
          <a:stretch>
            <a:fillRect/>
          </a:stretch>
        </p:blipFill>
        <p:spPr>
          <a:xfrm>
            <a:off x="755576" y="845478"/>
            <a:ext cx="3096343" cy="4155744"/>
          </a:xfrm>
          <a:prstGeom prst="rect">
            <a:avLst/>
          </a:prstGeom>
        </p:spPr>
      </p:pic>
      <p:pic>
        <p:nvPicPr>
          <p:cNvPr id="8" name="Picture 7">
            <a:extLst>
              <a:ext uri="{FF2B5EF4-FFF2-40B4-BE49-F238E27FC236}">
                <a16:creationId xmlns:a16="http://schemas.microsoft.com/office/drawing/2014/main" id="{445594F1-1A99-709B-53D4-28F9A4100DC7}"/>
              </a:ext>
            </a:extLst>
          </p:cNvPr>
          <p:cNvPicPr>
            <a:picLocks noChangeAspect="1"/>
          </p:cNvPicPr>
          <p:nvPr/>
        </p:nvPicPr>
        <p:blipFill>
          <a:blip r:embed="rId4"/>
          <a:stretch>
            <a:fillRect/>
          </a:stretch>
        </p:blipFill>
        <p:spPr>
          <a:xfrm>
            <a:off x="4067944" y="752157"/>
            <a:ext cx="3024335" cy="4206746"/>
          </a:xfrm>
          <a:prstGeom prst="rect">
            <a:avLst/>
          </a:prstGeom>
        </p:spPr>
      </p:pic>
    </p:spTree>
    <p:extLst>
      <p:ext uri="{BB962C8B-B14F-4D97-AF65-F5344CB8AC3E}">
        <p14:creationId xmlns:p14="http://schemas.microsoft.com/office/powerpoint/2010/main" val="2360656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e-book</a:t>
            </a:r>
          </a:p>
        </p:txBody>
      </p:sp>
      <p:pic>
        <p:nvPicPr>
          <p:cNvPr id="10" name="Picture 9">
            <a:extLst>
              <a:ext uri="{FF2B5EF4-FFF2-40B4-BE49-F238E27FC236}">
                <a16:creationId xmlns:a16="http://schemas.microsoft.com/office/drawing/2014/main" id="{64FEB5D9-305E-959B-2032-10247E4F2DEE}"/>
              </a:ext>
            </a:extLst>
          </p:cNvPr>
          <p:cNvPicPr>
            <a:picLocks noChangeAspect="1"/>
          </p:cNvPicPr>
          <p:nvPr/>
        </p:nvPicPr>
        <p:blipFill>
          <a:blip r:embed="rId3"/>
          <a:stretch>
            <a:fillRect/>
          </a:stretch>
        </p:blipFill>
        <p:spPr>
          <a:xfrm>
            <a:off x="252388" y="720561"/>
            <a:ext cx="2717236" cy="3841402"/>
          </a:xfrm>
          <a:prstGeom prst="rect">
            <a:avLst/>
          </a:prstGeom>
        </p:spPr>
      </p:pic>
      <p:pic>
        <p:nvPicPr>
          <p:cNvPr id="7" name="Picture 6">
            <a:extLst>
              <a:ext uri="{FF2B5EF4-FFF2-40B4-BE49-F238E27FC236}">
                <a16:creationId xmlns:a16="http://schemas.microsoft.com/office/drawing/2014/main" id="{3A13278D-B0C7-7009-2BD3-DE5B3200C295}"/>
              </a:ext>
            </a:extLst>
          </p:cNvPr>
          <p:cNvPicPr>
            <a:picLocks noChangeAspect="1"/>
          </p:cNvPicPr>
          <p:nvPr/>
        </p:nvPicPr>
        <p:blipFill>
          <a:blip r:embed="rId4"/>
          <a:stretch>
            <a:fillRect/>
          </a:stretch>
        </p:blipFill>
        <p:spPr>
          <a:xfrm>
            <a:off x="1979712" y="734553"/>
            <a:ext cx="2839393" cy="4011910"/>
          </a:xfrm>
          <a:prstGeom prst="rect">
            <a:avLst/>
          </a:prstGeom>
        </p:spPr>
      </p:pic>
      <p:pic>
        <p:nvPicPr>
          <p:cNvPr id="5" name="Picture 4">
            <a:extLst>
              <a:ext uri="{FF2B5EF4-FFF2-40B4-BE49-F238E27FC236}">
                <a16:creationId xmlns:a16="http://schemas.microsoft.com/office/drawing/2014/main" id="{4412BC41-4E08-99FD-C55F-E00C8263D287}"/>
              </a:ext>
            </a:extLst>
          </p:cNvPr>
          <p:cNvPicPr>
            <a:picLocks noChangeAspect="1"/>
          </p:cNvPicPr>
          <p:nvPr/>
        </p:nvPicPr>
        <p:blipFill>
          <a:blip r:embed="rId5"/>
          <a:stretch>
            <a:fillRect/>
          </a:stretch>
        </p:blipFill>
        <p:spPr>
          <a:xfrm>
            <a:off x="3584768" y="759683"/>
            <a:ext cx="2694546" cy="3815286"/>
          </a:xfrm>
          <a:prstGeom prst="rect">
            <a:avLst/>
          </a:prstGeom>
        </p:spPr>
      </p:pic>
      <p:pic>
        <p:nvPicPr>
          <p:cNvPr id="4" name="Picture 3">
            <a:extLst>
              <a:ext uri="{FF2B5EF4-FFF2-40B4-BE49-F238E27FC236}">
                <a16:creationId xmlns:a16="http://schemas.microsoft.com/office/drawing/2014/main" id="{7FC67B30-9833-ECE5-2F6A-A19413140340}"/>
              </a:ext>
            </a:extLst>
          </p:cNvPr>
          <p:cNvPicPr>
            <a:picLocks noChangeAspect="1"/>
          </p:cNvPicPr>
          <p:nvPr/>
        </p:nvPicPr>
        <p:blipFill>
          <a:blip r:embed="rId6"/>
          <a:stretch>
            <a:fillRect/>
          </a:stretch>
        </p:blipFill>
        <p:spPr>
          <a:xfrm>
            <a:off x="6005633" y="726742"/>
            <a:ext cx="2694546" cy="3742892"/>
          </a:xfrm>
          <a:prstGeom prst="rect">
            <a:avLst/>
          </a:prstGeom>
        </p:spPr>
      </p:pic>
      <p:sp>
        <p:nvSpPr>
          <p:cNvPr id="3" name="TextBox 2">
            <a:extLst>
              <a:ext uri="{FF2B5EF4-FFF2-40B4-BE49-F238E27FC236}">
                <a16:creationId xmlns:a16="http://schemas.microsoft.com/office/drawing/2014/main" id="{2078EFF4-4BA4-CF3B-106E-DD22A1F2BF2B}"/>
              </a:ext>
            </a:extLst>
          </p:cNvPr>
          <p:cNvSpPr txBox="1"/>
          <p:nvPr/>
        </p:nvSpPr>
        <p:spPr>
          <a:xfrm>
            <a:off x="268073" y="4587974"/>
            <a:ext cx="7025646" cy="369332"/>
          </a:xfrm>
          <a:prstGeom prst="rect">
            <a:avLst/>
          </a:prstGeom>
          <a:noFill/>
          <a:ln>
            <a:solidFill>
              <a:schemeClr val="accent3"/>
            </a:solidFill>
          </a:ln>
        </p:spPr>
        <p:txBody>
          <a:bodyPr wrap="square">
            <a:spAutoFit/>
          </a:bodyPr>
          <a:lstStyle/>
          <a:p>
            <a:r>
              <a:rPr lang="en-GB" sz="1800" dirty="0">
                <a:solidFill>
                  <a:schemeClr val="accent3"/>
                </a:solidFill>
                <a:latin typeface="+mn-lt"/>
                <a:hlinkClick r:id="rId7">
                  <a:extLst>
                    <a:ext uri="{A12FA001-AC4F-418D-AE19-62706E023703}">
                      <ahyp:hlinkClr xmlns:ahyp="http://schemas.microsoft.com/office/drawing/2018/hyperlinkcolor" val="tx"/>
                    </a:ext>
                  </a:extLst>
                </a:hlinkClick>
              </a:rPr>
              <a:t>https://www.worlddab.org/resources/establishing-dab-plus-ebook</a:t>
            </a:r>
            <a:r>
              <a:rPr lang="en-GB" sz="1800" dirty="0">
                <a:solidFill>
                  <a:schemeClr val="accent3"/>
                </a:solidFill>
                <a:latin typeface="+mn-lt"/>
              </a:rPr>
              <a:t> </a:t>
            </a:r>
          </a:p>
        </p:txBody>
      </p:sp>
    </p:spTree>
    <p:extLst>
      <p:ext uri="{BB962C8B-B14F-4D97-AF65-F5344CB8AC3E}">
        <p14:creationId xmlns:p14="http://schemas.microsoft.com/office/powerpoint/2010/main" val="220051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WorldDAB APAC Technical Group</a:t>
            </a:r>
          </a:p>
        </p:txBody>
      </p:sp>
      <p:sp>
        <p:nvSpPr>
          <p:cNvPr id="4" name="Text Placeholder 3">
            <a:extLst>
              <a:ext uri="{FF2B5EF4-FFF2-40B4-BE49-F238E27FC236}">
                <a16:creationId xmlns:a16="http://schemas.microsoft.com/office/drawing/2014/main" id="{38D44B02-0811-26BB-6D34-8492EF0B46D0}"/>
              </a:ext>
            </a:extLst>
          </p:cNvPr>
          <p:cNvSpPr>
            <a:spLocks noGrp="1"/>
          </p:cNvSpPr>
          <p:nvPr>
            <p:ph type="body" sz="quarter" idx="13"/>
          </p:nvPr>
        </p:nvSpPr>
        <p:spPr>
          <a:xfrm>
            <a:off x="1514019" y="1923678"/>
            <a:ext cx="6110353" cy="1872208"/>
          </a:xfrm>
        </p:spPr>
        <p:txBody>
          <a:bodyPr/>
          <a:lstStyle/>
          <a:p>
            <a:pPr marL="0" indent="0">
              <a:buNone/>
            </a:pPr>
            <a:r>
              <a:rPr lang="en-AU" sz="2400" dirty="0"/>
              <a:t>What’s on in 2023</a:t>
            </a:r>
          </a:p>
        </p:txBody>
      </p:sp>
    </p:spTree>
    <p:extLst>
      <p:ext uri="{BB962C8B-B14F-4D97-AF65-F5344CB8AC3E}">
        <p14:creationId xmlns:p14="http://schemas.microsoft.com/office/powerpoint/2010/main" val="4180893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WorldDAB APAC Technical Group</a:t>
            </a:r>
          </a:p>
        </p:txBody>
      </p:sp>
      <p:sp>
        <p:nvSpPr>
          <p:cNvPr id="4" name="Text Placeholder 3">
            <a:extLst>
              <a:ext uri="{FF2B5EF4-FFF2-40B4-BE49-F238E27FC236}">
                <a16:creationId xmlns:a16="http://schemas.microsoft.com/office/drawing/2014/main" id="{38D44B02-0811-26BB-6D34-8492EF0B46D0}"/>
              </a:ext>
            </a:extLst>
          </p:cNvPr>
          <p:cNvSpPr>
            <a:spLocks noGrp="1"/>
          </p:cNvSpPr>
          <p:nvPr>
            <p:ph type="body" sz="quarter" idx="13"/>
          </p:nvPr>
        </p:nvSpPr>
        <p:spPr>
          <a:xfrm>
            <a:off x="328247" y="987574"/>
            <a:ext cx="8481898" cy="3312368"/>
          </a:xfrm>
        </p:spPr>
        <p:txBody>
          <a:bodyPr/>
          <a:lstStyle/>
          <a:p>
            <a:pPr marL="0" indent="0">
              <a:buNone/>
            </a:pPr>
            <a:r>
              <a:rPr lang="en-AU" sz="1800" dirty="0"/>
              <a:t>We are currently planning the next meeting for later this year</a:t>
            </a:r>
          </a:p>
          <a:p>
            <a:pPr marL="0" indent="0">
              <a:buNone/>
            </a:pPr>
            <a:r>
              <a:rPr lang="en-AU" sz="1800" dirty="0"/>
              <a:t>For 2023 we are moving to a webinar format with presentations from broadcast industry specialists across a wide range of topics</a:t>
            </a:r>
          </a:p>
          <a:p>
            <a:pPr marL="0" indent="0">
              <a:buNone/>
            </a:pPr>
            <a:r>
              <a:rPr lang="en-AU" sz="1800" dirty="0"/>
              <a:t>We will also provide the opportunity to discuss issues with industry experts</a:t>
            </a:r>
          </a:p>
          <a:p>
            <a:pPr marL="0" indent="0">
              <a:buNone/>
            </a:pPr>
            <a:r>
              <a:rPr lang="en-AU" sz="1800" dirty="0"/>
              <a:t>Please contact me to suggest areas of interest</a:t>
            </a:r>
          </a:p>
        </p:txBody>
      </p:sp>
    </p:spTree>
    <p:extLst>
      <p:ext uri="{BB962C8B-B14F-4D97-AF65-F5344CB8AC3E}">
        <p14:creationId xmlns:p14="http://schemas.microsoft.com/office/powerpoint/2010/main" val="3173137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body" sz="quarter" idx="13"/>
          </p:nvPr>
        </p:nvSpPr>
        <p:spPr>
          <a:xfrm>
            <a:off x="1039587" y="1314444"/>
            <a:ext cx="6988628" cy="3561562"/>
          </a:xfrm>
        </p:spPr>
        <p:txBody>
          <a:bodyPr/>
          <a:lstStyle/>
          <a:p>
            <a:pPr marL="133350" indent="0" algn="ctr">
              <a:spcBef>
                <a:spcPts val="0"/>
              </a:spcBef>
              <a:spcAft>
                <a:spcPts val="0"/>
              </a:spcAft>
              <a:buNone/>
            </a:pPr>
            <a:r>
              <a:rPr lang="en-GB" sz="3600" b="1" dirty="0"/>
              <a:t>Thank you </a:t>
            </a:r>
          </a:p>
          <a:p>
            <a:pPr marL="133350" indent="0">
              <a:spcBef>
                <a:spcPts val="0"/>
              </a:spcBef>
              <a:spcAft>
                <a:spcPts val="0"/>
              </a:spcAft>
              <a:buNone/>
            </a:pPr>
            <a:endParaRPr lang="en-GB" sz="1200" dirty="0"/>
          </a:p>
          <a:p>
            <a:pPr marL="133350" indent="0">
              <a:spcBef>
                <a:spcPts val="0"/>
              </a:spcBef>
              <a:spcAft>
                <a:spcPts val="0"/>
              </a:spcAft>
              <a:buNone/>
            </a:pPr>
            <a:endParaRPr lang="en-GB" sz="1200" dirty="0"/>
          </a:p>
          <a:p>
            <a:pPr marL="133350" indent="0">
              <a:spcBef>
                <a:spcPts val="0"/>
              </a:spcBef>
              <a:spcAft>
                <a:spcPts val="0"/>
              </a:spcAft>
              <a:buNone/>
            </a:pPr>
            <a:endParaRPr lang="en-GB" i="1" dirty="0"/>
          </a:p>
          <a:p>
            <a:pPr marL="133350" indent="0" algn="ctr">
              <a:spcBef>
                <a:spcPts val="450"/>
              </a:spcBef>
              <a:spcAft>
                <a:spcPts val="0"/>
              </a:spcAft>
              <a:buNone/>
            </a:pPr>
            <a:r>
              <a:rPr lang="en-GB" sz="1800" i="1" dirty="0"/>
              <a:t>For further information, please contact:</a:t>
            </a:r>
          </a:p>
          <a:p>
            <a:pPr marL="133350" indent="0" algn="ctr">
              <a:spcBef>
                <a:spcPts val="450"/>
              </a:spcBef>
              <a:spcAft>
                <a:spcPts val="0"/>
              </a:spcAft>
              <a:buNone/>
            </a:pPr>
            <a:r>
              <a:rPr lang="en-GB" sz="1800" dirty="0">
                <a:hlinkClick r:id="rId3"/>
              </a:rPr>
              <a:t>www.worlddab.org</a:t>
            </a:r>
            <a:endParaRPr lang="en-GB" sz="1800" dirty="0"/>
          </a:p>
          <a:p>
            <a:pPr marL="133350" indent="0" algn="ctr">
              <a:spcBef>
                <a:spcPts val="450"/>
              </a:spcBef>
              <a:spcAft>
                <a:spcPts val="0"/>
              </a:spcAft>
              <a:buNone/>
            </a:pPr>
            <a:r>
              <a:rPr lang="en-GB" sz="1800" dirty="0"/>
              <a:t>or </a:t>
            </a:r>
          </a:p>
          <a:p>
            <a:pPr marL="133350" indent="0" algn="ctr">
              <a:spcBef>
                <a:spcPts val="450"/>
              </a:spcBef>
              <a:spcAft>
                <a:spcPts val="0"/>
              </a:spcAft>
              <a:buNone/>
            </a:pPr>
            <a:r>
              <a:rPr lang="en-GB" sz="1800" u="sng" dirty="0">
                <a:hlinkClick r:id="rId4"/>
              </a:rPr>
              <a:t>les.sabel@scommtech.com.au</a:t>
            </a:r>
            <a:endParaRPr lang="en-GB" sz="1800" u="sng" dirty="0"/>
          </a:p>
          <a:p>
            <a:pPr marL="133350" indent="0" algn="ctr">
              <a:spcBef>
                <a:spcPts val="450"/>
              </a:spcBef>
              <a:spcAft>
                <a:spcPts val="0"/>
              </a:spcAft>
              <a:buNone/>
            </a:pPr>
            <a:r>
              <a:rPr lang="en-GB" sz="1800" dirty="0"/>
              <a:t>or</a:t>
            </a:r>
          </a:p>
          <a:p>
            <a:pPr marL="133350" indent="0" algn="ctr">
              <a:spcBef>
                <a:spcPts val="450"/>
              </a:spcBef>
              <a:spcAft>
                <a:spcPts val="0"/>
              </a:spcAft>
              <a:buNone/>
            </a:pPr>
            <a:r>
              <a:rPr lang="en-GB" sz="1800" u="sng" dirty="0">
                <a:hlinkClick r:id="rId5"/>
              </a:rPr>
              <a:t>les.sabel@worlddab.org</a:t>
            </a:r>
            <a:r>
              <a:rPr lang="en-GB" sz="1800" u="sng" dirty="0"/>
              <a:t> </a:t>
            </a:r>
          </a:p>
          <a:p>
            <a:pPr marL="133350" indent="0">
              <a:spcBef>
                <a:spcPts val="0"/>
              </a:spcBef>
              <a:spcAft>
                <a:spcPts val="0"/>
              </a:spcAft>
              <a:buNone/>
            </a:pPr>
            <a:endParaRPr lang="en-GB" sz="1200" dirty="0"/>
          </a:p>
          <a:p>
            <a:pPr marL="133350" indent="0">
              <a:spcBef>
                <a:spcPts val="0"/>
              </a:spcBef>
              <a:spcAft>
                <a:spcPts val="0"/>
              </a:spcAft>
              <a:buNone/>
            </a:pPr>
            <a:endParaRPr lang="en-GB" sz="1200" dirty="0"/>
          </a:p>
        </p:txBody>
      </p:sp>
    </p:spTree>
    <p:extLst>
      <p:ext uri="{BB962C8B-B14F-4D97-AF65-F5344CB8AC3E}">
        <p14:creationId xmlns:p14="http://schemas.microsoft.com/office/powerpoint/2010/main" val="417402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WorldDAB APAC Technical Group</a:t>
            </a:r>
          </a:p>
        </p:txBody>
      </p:sp>
      <p:sp>
        <p:nvSpPr>
          <p:cNvPr id="5" name="TextBox 4">
            <a:extLst>
              <a:ext uri="{FF2B5EF4-FFF2-40B4-BE49-F238E27FC236}">
                <a16:creationId xmlns:a16="http://schemas.microsoft.com/office/drawing/2014/main" id="{C887CC45-7F15-322F-1040-150C43C9906D}"/>
              </a:ext>
            </a:extLst>
          </p:cNvPr>
          <p:cNvSpPr txBox="1"/>
          <p:nvPr/>
        </p:nvSpPr>
        <p:spPr>
          <a:xfrm>
            <a:off x="1835696" y="1602254"/>
            <a:ext cx="5025108" cy="1938992"/>
          </a:xfrm>
          <a:prstGeom prst="rect">
            <a:avLst/>
          </a:prstGeom>
          <a:noFill/>
        </p:spPr>
        <p:txBody>
          <a:bodyPr wrap="square">
            <a:spAutoFit/>
          </a:bodyPr>
          <a:lstStyle/>
          <a:p>
            <a:pPr algn="ctr">
              <a:spcAft>
                <a:spcPts val="1800"/>
              </a:spcAft>
              <a:tabLst>
                <a:tab pos="180340" algn="l"/>
                <a:tab pos="540385" algn="l"/>
                <a:tab pos="4230370" algn="l"/>
                <a:tab pos="4860925" algn="dec"/>
                <a:tab pos="180340" algn="l"/>
                <a:tab pos="540385" algn="l"/>
                <a:tab pos="4230370" algn="l"/>
                <a:tab pos="4860925" algn="dec"/>
              </a:tabLst>
            </a:pPr>
            <a:r>
              <a:rPr lang="en-GB" sz="1800" b="1" dirty="0">
                <a:effectLst/>
                <a:latin typeface="Arial" panose="020B0604020202020204" pitchFamily="34" charset="0"/>
                <a:ea typeface="Times New Roman" panose="02020603050405020304" pitchFamily="18" charset="0"/>
                <a:cs typeface="Arial" panose="020B0604020202020204" pitchFamily="34" charset="0"/>
              </a:rPr>
              <a:t>AGENDA</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600"/>
              </a:spcAft>
              <a:buFont typeface="+mj-lt"/>
              <a:buAutoNum type="arabicPeriod"/>
              <a:tabLst>
                <a:tab pos="180340" algn="l"/>
                <a:tab pos="540385" algn="l"/>
                <a:tab pos="4230370" algn="l"/>
                <a:tab pos="4860925" algn="dec"/>
              </a:tabLst>
            </a:pPr>
            <a:r>
              <a:rPr lang="en-AU" sz="1800" dirty="0">
                <a:effectLst/>
                <a:latin typeface="Arial" panose="020B0604020202020204" pitchFamily="34" charset="0"/>
                <a:ea typeface="Times New Roman" panose="02020603050405020304" pitchFamily="18" charset="0"/>
                <a:cs typeface="Arial" panose="020B0604020202020204" pitchFamily="34" charset="0"/>
              </a:rPr>
              <a:t>Who are the APAC TG and what do we do?</a:t>
            </a:r>
          </a:p>
          <a:p>
            <a:pPr marL="342900" lvl="0" indent="-342900">
              <a:spcAft>
                <a:spcPts val="600"/>
              </a:spcAft>
              <a:buFont typeface="+mj-lt"/>
              <a:buAutoNum type="arabicPeriod"/>
              <a:tabLst>
                <a:tab pos="180340" algn="l"/>
                <a:tab pos="540385" algn="l"/>
                <a:tab pos="4230370" algn="l"/>
                <a:tab pos="4860925" algn="dec"/>
              </a:tabLst>
            </a:pPr>
            <a:r>
              <a:rPr lang="en-AU" sz="1800" dirty="0">
                <a:latin typeface="Arial" panose="020B0604020202020204" pitchFamily="34" charset="0"/>
                <a:ea typeface="Times New Roman" panose="02020603050405020304" pitchFamily="18" charset="0"/>
                <a:cs typeface="Arial" panose="020B0604020202020204" pitchFamily="34" charset="0"/>
              </a:rPr>
              <a:t>Current status and activities</a:t>
            </a:r>
          </a:p>
          <a:p>
            <a:pPr marL="342900" lvl="0" indent="-342900">
              <a:spcAft>
                <a:spcPts val="600"/>
              </a:spcAft>
              <a:buFont typeface="+mj-lt"/>
              <a:buAutoNum type="arabicPeriod"/>
              <a:tabLst>
                <a:tab pos="180340" algn="l"/>
                <a:tab pos="540385" algn="l"/>
                <a:tab pos="4230370" algn="l"/>
                <a:tab pos="4860925" algn="dec"/>
              </a:tabLst>
            </a:pPr>
            <a:r>
              <a:rPr lang="en-AU" sz="1800" dirty="0" err="1">
                <a:latin typeface="Arial" panose="020B0604020202020204" pitchFamily="34" charset="0"/>
                <a:ea typeface="Times New Roman" panose="02020603050405020304" pitchFamily="18" charset="0"/>
                <a:cs typeface="Arial" panose="020B0604020202020204" pitchFamily="34" charset="0"/>
              </a:rPr>
              <a:t>ebook</a:t>
            </a:r>
            <a:endParaRPr lang="en-AU" sz="18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600"/>
              </a:spcAft>
              <a:buFont typeface="+mj-lt"/>
              <a:buAutoNum type="arabicPeriod"/>
              <a:tabLst>
                <a:tab pos="180340" algn="l"/>
                <a:tab pos="540385" algn="l"/>
                <a:tab pos="4230370" algn="l"/>
                <a:tab pos="4860925" algn="dec"/>
              </a:tabLst>
            </a:pPr>
            <a:r>
              <a:rPr lang="en-AU" sz="1800" dirty="0">
                <a:effectLst/>
                <a:latin typeface="Arial" panose="020B0604020202020204" pitchFamily="34" charset="0"/>
                <a:ea typeface="Times New Roman" panose="02020603050405020304" pitchFamily="18" charset="0"/>
                <a:cs typeface="Arial" panose="020B0604020202020204" pitchFamily="34" charset="0"/>
              </a:rPr>
              <a:t>What’s on in 2023</a:t>
            </a:r>
          </a:p>
        </p:txBody>
      </p:sp>
    </p:spTree>
    <p:extLst>
      <p:ext uri="{BB962C8B-B14F-4D97-AF65-F5344CB8AC3E}">
        <p14:creationId xmlns:p14="http://schemas.microsoft.com/office/powerpoint/2010/main" val="3763761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WorldDAB APAC Technical Group</a:t>
            </a:r>
          </a:p>
        </p:txBody>
      </p:sp>
      <p:sp>
        <p:nvSpPr>
          <p:cNvPr id="4" name="Text Placeholder 3">
            <a:extLst>
              <a:ext uri="{FF2B5EF4-FFF2-40B4-BE49-F238E27FC236}">
                <a16:creationId xmlns:a16="http://schemas.microsoft.com/office/drawing/2014/main" id="{38D44B02-0811-26BB-6D34-8492EF0B46D0}"/>
              </a:ext>
            </a:extLst>
          </p:cNvPr>
          <p:cNvSpPr>
            <a:spLocks noGrp="1"/>
          </p:cNvSpPr>
          <p:nvPr>
            <p:ph type="body" sz="quarter" idx="13"/>
          </p:nvPr>
        </p:nvSpPr>
        <p:spPr>
          <a:xfrm>
            <a:off x="2699791" y="1779662"/>
            <a:ext cx="6110353" cy="1872208"/>
          </a:xfrm>
        </p:spPr>
        <p:txBody>
          <a:bodyPr/>
          <a:lstStyle/>
          <a:p>
            <a:pPr marL="0" indent="0">
              <a:buNone/>
            </a:pPr>
            <a:endParaRPr lang="en-AU" sz="2400" dirty="0"/>
          </a:p>
          <a:p>
            <a:pPr marL="0" indent="0">
              <a:buNone/>
            </a:pPr>
            <a:r>
              <a:rPr lang="en-AU" sz="2400" dirty="0"/>
              <a:t>Who are we?</a:t>
            </a:r>
          </a:p>
        </p:txBody>
      </p:sp>
    </p:spTree>
    <p:extLst>
      <p:ext uri="{BB962C8B-B14F-4D97-AF65-F5344CB8AC3E}">
        <p14:creationId xmlns:p14="http://schemas.microsoft.com/office/powerpoint/2010/main" val="727389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WorldDAB APAC Technical Group</a:t>
            </a:r>
          </a:p>
        </p:txBody>
      </p:sp>
      <p:sp>
        <p:nvSpPr>
          <p:cNvPr id="4" name="Text Placeholder 3">
            <a:extLst>
              <a:ext uri="{FF2B5EF4-FFF2-40B4-BE49-F238E27FC236}">
                <a16:creationId xmlns:a16="http://schemas.microsoft.com/office/drawing/2014/main" id="{38D44B02-0811-26BB-6D34-8492EF0B46D0}"/>
              </a:ext>
            </a:extLst>
          </p:cNvPr>
          <p:cNvSpPr>
            <a:spLocks noGrp="1"/>
          </p:cNvSpPr>
          <p:nvPr>
            <p:ph type="body" sz="quarter" idx="13"/>
          </p:nvPr>
        </p:nvSpPr>
        <p:spPr>
          <a:xfrm>
            <a:off x="328247" y="987573"/>
            <a:ext cx="8481898" cy="3950237"/>
          </a:xfrm>
        </p:spPr>
        <p:txBody>
          <a:bodyPr/>
          <a:lstStyle/>
          <a:p>
            <a:pPr marL="0" indent="0">
              <a:buNone/>
            </a:pPr>
            <a:r>
              <a:rPr lang="en-AU" sz="1800" dirty="0"/>
              <a:t>The APAC Technical Group is focused on providing on-going education and support for members of the broadcast industry who are interested in DAB+</a:t>
            </a:r>
          </a:p>
          <a:p>
            <a:pPr marL="0" indent="0">
              <a:buNone/>
            </a:pPr>
            <a:r>
              <a:rPr lang="en-AU" sz="1800" dirty="0"/>
              <a:t>We provide opportunities to</a:t>
            </a:r>
          </a:p>
          <a:p>
            <a:pPr>
              <a:buFontTx/>
              <a:buChar char="-"/>
            </a:pPr>
            <a:r>
              <a:rPr lang="en-AU" sz="1800" dirty="0"/>
              <a:t>Meet and discuss issues and activities</a:t>
            </a:r>
          </a:p>
          <a:p>
            <a:pPr>
              <a:buFontTx/>
              <a:buChar char="-"/>
            </a:pPr>
            <a:r>
              <a:rPr lang="en-AU" sz="1800" dirty="0"/>
              <a:t>Provide presentations on a wide range of topics</a:t>
            </a:r>
          </a:p>
          <a:p>
            <a:pPr marL="0" indent="0">
              <a:buNone/>
            </a:pPr>
            <a:r>
              <a:rPr lang="en-AU" sz="1800" dirty="0"/>
              <a:t>Members and membership</a:t>
            </a:r>
          </a:p>
          <a:p>
            <a:pPr>
              <a:buFontTx/>
              <a:buChar char="-"/>
            </a:pPr>
            <a:r>
              <a:rPr lang="en-AU" sz="1800" dirty="0"/>
              <a:t>76 members from all areas of the broadcast ecosystem</a:t>
            </a:r>
          </a:p>
          <a:p>
            <a:pPr>
              <a:buFontTx/>
              <a:buChar char="-"/>
            </a:pPr>
            <a:r>
              <a:rPr lang="en-AU" sz="1800" dirty="0"/>
              <a:t>No need to be a WorldDAB member to become a member</a:t>
            </a:r>
          </a:p>
        </p:txBody>
      </p:sp>
    </p:spTree>
    <p:extLst>
      <p:ext uri="{BB962C8B-B14F-4D97-AF65-F5344CB8AC3E}">
        <p14:creationId xmlns:p14="http://schemas.microsoft.com/office/powerpoint/2010/main" val="235328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WorldDAB APAC Technical Group</a:t>
            </a:r>
          </a:p>
        </p:txBody>
      </p:sp>
      <p:sp>
        <p:nvSpPr>
          <p:cNvPr id="4" name="Text Placeholder 3">
            <a:extLst>
              <a:ext uri="{FF2B5EF4-FFF2-40B4-BE49-F238E27FC236}">
                <a16:creationId xmlns:a16="http://schemas.microsoft.com/office/drawing/2014/main" id="{38D44B02-0811-26BB-6D34-8492EF0B46D0}"/>
              </a:ext>
            </a:extLst>
          </p:cNvPr>
          <p:cNvSpPr>
            <a:spLocks noGrp="1"/>
          </p:cNvSpPr>
          <p:nvPr>
            <p:ph type="body" sz="quarter" idx="13"/>
          </p:nvPr>
        </p:nvSpPr>
        <p:spPr>
          <a:xfrm>
            <a:off x="2699791" y="1779662"/>
            <a:ext cx="6110353" cy="1872208"/>
          </a:xfrm>
        </p:spPr>
        <p:txBody>
          <a:bodyPr/>
          <a:lstStyle/>
          <a:p>
            <a:pPr marL="0" indent="0">
              <a:buNone/>
            </a:pPr>
            <a:endParaRPr lang="en-AU" sz="2400" dirty="0"/>
          </a:p>
          <a:p>
            <a:pPr marL="0" indent="0">
              <a:buNone/>
            </a:pPr>
            <a:r>
              <a:rPr lang="en-AU" sz="2400" dirty="0"/>
              <a:t>Current status and activities</a:t>
            </a:r>
          </a:p>
        </p:txBody>
      </p:sp>
    </p:spTree>
    <p:extLst>
      <p:ext uri="{BB962C8B-B14F-4D97-AF65-F5344CB8AC3E}">
        <p14:creationId xmlns:p14="http://schemas.microsoft.com/office/powerpoint/2010/main" val="2806119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WorldDAB APAC Technical Group</a:t>
            </a:r>
          </a:p>
        </p:txBody>
      </p:sp>
      <p:sp>
        <p:nvSpPr>
          <p:cNvPr id="4" name="Text Placeholder 3">
            <a:extLst>
              <a:ext uri="{FF2B5EF4-FFF2-40B4-BE49-F238E27FC236}">
                <a16:creationId xmlns:a16="http://schemas.microsoft.com/office/drawing/2014/main" id="{38D44B02-0811-26BB-6D34-8492EF0B46D0}"/>
              </a:ext>
            </a:extLst>
          </p:cNvPr>
          <p:cNvSpPr>
            <a:spLocks noGrp="1"/>
          </p:cNvSpPr>
          <p:nvPr>
            <p:ph type="body" sz="quarter" idx="13"/>
          </p:nvPr>
        </p:nvSpPr>
        <p:spPr>
          <a:xfrm>
            <a:off x="328247" y="987574"/>
            <a:ext cx="6110353" cy="3816424"/>
          </a:xfrm>
        </p:spPr>
        <p:txBody>
          <a:bodyPr/>
          <a:lstStyle/>
          <a:p>
            <a:pPr marL="0" indent="0">
              <a:buNone/>
            </a:pPr>
            <a:r>
              <a:rPr lang="en-AU" sz="1800" dirty="0"/>
              <a:t>APAC current status and activities</a:t>
            </a:r>
          </a:p>
          <a:p>
            <a:pPr marL="0" indent="0">
              <a:buNone/>
            </a:pPr>
            <a:r>
              <a:rPr lang="en-AU" sz="1800" dirty="0"/>
              <a:t>Case study:  Thailand</a:t>
            </a:r>
          </a:p>
          <a:p>
            <a:pPr>
              <a:buFont typeface="Arial" panose="020B0604020202020204" pitchFamily="34" charset="0"/>
              <a:buChar char="•"/>
            </a:pPr>
            <a:r>
              <a:rPr lang="en-AU" sz="1800" dirty="0"/>
              <a:t>Bangkok trials (since 2019)</a:t>
            </a:r>
          </a:p>
          <a:p>
            <a:pPr>
              <a:buFont typeface="Arial" panose="020B0604020202020204" pitchFamily="34" charset="0"/>
              <a:buChar char="•"/>
            </a:pPr>
            <a:r>
              <a:rPr lang="en-AU" sz="1800" dirty="0"/>
              <a:t>Regional trials (from 2022)</a:t>
            </a:r>
          </a:p>
          <a:p>
            <a:pPr>
              <a:buFont typeface="Arial" panose="020B0604020202020204" pitchFamily="34" charset="0"/>
              <a:buChar char="•"/>
            </a:pPr>
            <a:r>
              <a:rPr lang="en-AU" sz="1800" dirty="0"/>
              <a:t>Focus</a:t>
            </a:r>
          </a:p>
          <a:p>
            <a:pPr marL="444500" lvl="1" indent="-134938">
              <a:buFont typeface="Arial" panose="020B0604020202020204" pitchFamily="34" charset="0"/>
              <a:buChar char="•"/>
            </a:pPr>
            <a:r>
              <a:rPr lang="en-AU" sz="1800" dirty="0"/>
              <a:t>Functional testing</a:t>
            </a:r>
          </a:p>
          <a:p>
            <a:pPr marL="444500" lvl="1" indent="-134938">
              <a:buFont typeface="Arial" panose="020B0604020202020204" pitchFamily="34" charset="0"/>
              <a:buChar char="•"/>
            </a:pPr>
            <a:r>
              <a:rPr lang="en-AU" sz="1800" dirty="0"/>
              <a:t>Field testing – outdoor and indoor</a:t>
            </a:r>
          </a:p>
          <a:p>
            <a:pPr marL="444500" lvl="1" indent="-134938">
              <a:buFont typeface="Arial" panose="020B0604020202020204" pitchFamily="34" charset="0"/>
              <a:buChar char="•"/>
            </a:pPr>
            <a:r>
              <a:rPr lang="en-AU" sz="1800" dirty="0"/>
              <a:t>Education and training</a:t>
            </a:r>
          </a:p>
          <a:p>
            <a:pPr lvl="1">
              <a:buFont typeface="Arial" panose="020B0604020202020204" pitchFamily="34" charset="0"/>
              <a:buChar char="•"/>
            </a:pPr>
            <a:endParaRPr lang="en-AU" sz="1800" dirty="0"/>
          </a:p>
        </p:txBody>
      </p:sp>
      <p:pic>
        <p:nvPicPr>
          <p:cNvPr id="7" name="Picture 6">
            <a:extLst>
              <a:ext uri="{FF2B5EF4-FFF2-40B4-BE49-F238E27FC236}">
                <a16:creationId xmlns:a16="http://schemas.microsoft.com/office/drawing/2014/main" id="{1A5F8C8A-90A0-2913-FBF2-650CEAAB97F2}"/>
              </a:ext>
            </a:extLst>
          </p:cNvPr>
          <p:cNvPicPr>
            <a:picLocks noChangeAspect="1"/>
          </p:cNvPicPr>
          <p:nvPr/>
        </p:nvPicPr>
        <p:blipFill>
          <a:blip r:embed="rId3"/>
          <a:stretch>
            <a:fillRect/>
          </a:stretch>
        </p:blipFill>
        <p:spPr>
          <a:xfrm>
            <a:off x="5940152" y="843558"/>
            <a:ext cx="2500522" cy="3611865"/>
          </a:xfrm>
          <a:prstGeom prst="rect">
            <a:avLst/>
          </a:prstGeom>
        </p:spPr>
      </p:pic>
    </p:spTree>
    <p:extLst>
      <p:ext uri="{BB962C8B-B14F-4D97-AF65-F5344CB8AC3E}">
        <p14:creationId xmlns:p14="http://schemas.microsoft.com/office/powerpoint/2010/main" val="3839548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WorldDAB APAC Technical Group</a:t>
            </a:r>
          </a:p>
        </p:txBody>
      </p:sp>
      <p:sp>
        <p:nvSpPr>
          <p:cNvPr id="4" name="Text Placeholder 3">
            <a:extLst>
              <a:ext uri="{FF2B5EF4-FFF2-40B4-BE49-F238E27FC236}">
                <a16:creationId xmlns:a16="http://schemas.microsoft.com/office/drawing/2014/main" id="{38D44B02-0811-26BB-6D34-8492EF0B46D0}"/>
              </a:ext>
            </a:extLst>
          </p:cNvPr>
          <p:cNvSpPr>
            <a:spLocks noGrp="1"/>
          </p:cNvSpPr>
          <p:nvPr>
            <p:ph type="body" sz="quarter" idx="13"/>
          </p:nvPr>
        </p:nvSpPr>
        <p:spPr>
          <a:xfrm>
            <a:off x="328247" y="987574"/>
            <a:ext cx="3595681" cy="3816424"/>
          </a:xfrm>
        </p:spPr>
        <p:txBody>
          <a:bodyPr/>
          <a:lstStyle/>
          <a:p>
            <a:pPr marL="0" indent="0">
              <a:buNone/>
            </a:pPr>
            <a:r>
              <a:rPr lang="en-AU" sz="1800" dirty="0"/>
              <a:t>Bangkok trials </a:t>
            </a:r>
          </a:p>
          <a:p>
            <a:pPr>
              <a:buFont typeface="Arial" panose="020B0604020202020204" pitchFamily="34" charset="0"/>
              <a:buChar char="•"/>
            </a:pPr>
            <a:r>
              <a:rPr lang="en-AU" sz="1800" dirty="0"/>
              <a:t>Central Bangkok transmission site</a:t>
            </a:r>
          </a:p>
          <a:p>
            <a:pPr marL="444500" lvl="1" indent="-134938">
              <a:buFont typeface="Arial" panose="020B0604020202020204" pitchFamily="34" charset="0"/>
              <a:buChar char="•"/>
            </a:pPr>
            <a:r>
              <a:rPr lang="en-AU" sz="1800" dirty="0"/>
              <a:t>10 kW ERP</a:t>
            </a:r>
          </a:p>
          <a:p>
            <a:pPr marL="444500" lvl="1" indent="-134938">
              <a:buFont typeface="Arial" panose="020B0604020202020204" pitchFamily="34" charset="0"/>
              <a:buChar char="•"/>
            </a:pPr>
            <a:r>
              <a:rPr lang="en-AU" sz="1800" dirty="0"/>
              <a:t>Directional antenna</a:t>
            </a:r>
          </a:p>
          <a:p>
            <a:pPr marL="444500" lvl="1" indent="-134938">
              <a:buFont typeface="Arial" panose="020B0604020202020204" pitchFamily="34" charset="0"/>
              <a:buChar char="•"/>
            </a:pPr>
            <a:r>
              <a:rPr lang="en-AU" sz="1800" dirty="0"/>
              <a:t>18 audio services</a:t>
            </a:r>
          </a:p>
          <a:p>
            <a:pPr marL="444500" lvl="1" indent="-134938">
              <a:buFont typeface="Arial" panose="020B0604020202020204" pitchFamily="34" charset="0"/>
              <a:buChar char="•"/>
            </a:pPr>
            <a:r>
              <a:rPr lang="en-AU" sz="1800" dirty="0"/>
              <a:t>1 data service</a:t>
            </a:r>
          </a:p>
          <a:p>
            <a:pPr lvl="1">
              <a:buFont typeface="Arial" panose="020B0604020202020204" pitchFamily="34" charset="0"/>
              <a:buChar char="•"/>
            </a:pPr>
            <a:endParaRPr lang="en-AU" sz="1800" dirty="0"/>
          </a:p>
        </p:txBody>
      </p:sp>
      <p:pic>
        <p:nvPicPr>
          <p:cNvPr id="3" name="Picture 2">
            <a:extLst>
              <a:ext uri="{FF2B5EF4-FFF2-40B4-BE49-F238E27FC236}">
                <a16:creationId xmlns:a16="http://schemas.microsoft.com/office/drawing/2014/main" id="{9772511E-431D-2CF6-A9F6-D64ED8B0BEDA}"/>
              </a:ext>
            </a:extLst>
          </p:cNvPr>
          <p:cNvPicPr>
            <a:picLocks noChangeAspect="1"/>
          </p:cNvPicPr>
          <p:nvPr/>
        </p:nvPicPr>
        <p:blipFill>
          <a:blip r:embed="rId3"/>
          <a:stretch>
            <a:fillRect/>
          </a:stretch>
        </p:blipFill>
        <p:spPr>
          <a:xfrm>
            <a:off x="6335808" y="912288"/>
            <a:ext cx="2538004" cy="3384376"/>
          </a:xfrm>
          <a:prstGeom prst="rect">
            <a:avLst/>
          </a:prstGeom>
        </p:spPr>
      </p:pic>
      <p:pic>
        <p:nvPicPr>
          <p:cNvPr id="5" name="Picture 4" descr="A tall metal tower&#10;&#10;Description automatically generated with low confidence">
            <a:extLst>
              <a:ext uri="{FF2B5EF4-FFF2-40B4-BE49-F238E27FC236}">
                <a16:creationId xmlns:a16="http://schemas.microsoft.com/office/drawing/2014/main" id="{1B262D81-D7A4-EC37-C48A-2CC1F7D3AF8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3" y="912288"/>
            <a:ext cx="2539417" cy="3384376"/>
          </a:xfrm>
          <a:prstGeom prst="rect">
            <a:avLst/>
          </a:prstGeom>
          <a:noFill/>
          <a:ln>
            <a:noFill/>
          </a:ln>
        </p:spPr>
      </p:pic>
      <p:sp>
        <p:nvSpPr>
          <p:cNvPr id="6" name="Oval 5">
            <a:extLst>
              <a:ext uri="{FF2B5EF4-FFF2-40B4-BE49-F238E27FC236}">
                <a16:creationId xmlns:a16="http://schemas.microsoft.com/office/drawing/2014/main" id="{75263958-98E0-8339-7B9B-342F90AEB30B}"/>
              </a:ext>
            </a:extLst>
          </p:cNvPr>
          <p:cNvSpPr/>
          <p:nvPr/>
        </p:nvSpPr>
        <p:spPr bwMode="auto">
          <a:xfrm>
            <a:off x="4572000" y="2715766"/>
            <a:ext cx="720080" cy="72008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pitchFamily="6" charset="0"/>
            </a:endParaRPr>
          </a:p>
        </p:txBody>
      </p:sp>
    </p:spTree>
    <p:extLst>
      <p:ext uri="{BB962C8B-B14F-4D97-AF65-F5344CB8AC3E}">
        <p14:creationId xmlns:p14="http://schemas.microsoft.com/office/powerpoint/2010/main" val="187142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WorldDAB APAC Technical Group</a:t>
            </a:r>
          </a:p>
        </p:txBody>
      </p:sp>
      <p:sp>
        <p:nvSpPr>
          <p:cNvPr id="4" name="Text Placeholder 3">
            <a:extLst>
              <a:ext uri="{FF2B5EF4-FFF2-40B4-BE49-F238E27FC236}">
                <a16:creationId xmlns:a16="http://schemas.microsoft.com/office/drawing/2014/main" id="{38D44B02-0811-26BB-6D34-8492EF0B46D0}"/>
              </a:ext>
            </a:extLst>
          </p:cNvPr>
          <p:cNvSpPr>
            <a:spLocks noGrp="1"/>
          </p:cNvSpPr>
          <p:nvPr>
            <p:ph type="body" sz="quarter" idx="13"/>
          </p:nvPr>
        </p:nvSpPr>
        <p:spPr>
          <a:xfrm>
            <a:off x="328247" y="987574"/>
            <a:ext cx="3878105" cy="3816424"/>
          </a:xfrm>
        </p:spPr>
        <p:txBody>
          <a:bodyPr/>
          <a:lstStyle/>
          <a:p>
            <a:pPr marL="0" indent="0">
              <a:buNone/>
            </a:pPr>
            <a:r>
              <a:rPr lang="en-AU" sz="1800" dirty="0"/>
              <a:t>Bangkok trials (2019)</a:t>
            </a:r>
          </a:p>
          <a:p>
            <a:pPr>
              <a:buFont typeface="Arial" panose="020B0604020202020204" pitchFamily="34" charset="0"/>
              <a:buChar char="•"/>
            </a:pPr>
            <a:r>
              <a:rPr lang="en-AU" sz="1800" dirty="0"/>
              <a:t>The initial coverage predictions were supported by extensive field trials</a:t>
            </a:r>
          </a:p>
          <a:p>
            <a:pPr>
              <a:buFont typeface="Arial" panose="020B0604020202020204" pitchFamily="34" charset="0"/>
              <a:buChar char="•"/>
            </a:pPr>
            <a:r>
              <a:rPr lang="en-AU" sz="1800" dirty="0"/>
              <a:t>The coverage to the south of the CBD is compromised due to the many very tall buildings in the CBD</a:t>
            </a:r>
          </a:p>
          <a:p>
            <a:pPr>
              <a:buFont typeface="Arial" panose="020B0604020202020204" pitchFamily="34" charset="0"/>
              <a:buChar char="•"/>
            </a:pPr>
            <a:endParaRPr lang="en-AU" sz="1800" dirty="0"/>
          </a:p>
        </p:txBody>
      </p:sp>
      <p:pic>
        <p:nvPicPr>
          <p:cNvPr id="6" name="Picture 5">
            <a:extLst>
              <a:ext uri="{FF2B5EF4-FFF2-40B4-BE49-F238E27FC236}">
                <a16:creationId xmlns:a16="http://schemas.microsoft.com/office/drawing/2014/main" id="{C3846A1B-F525-7831-5CE7-7506262F1EA8}"/>
              </a:ext>
            </a:extLst>
          </p:cNvPr>
          <p:cNvPicPr>
            <a:picLocks noChangeAspect="1"/>
          </p:cNvPicPr>
          <p:nvPr/>
        </p:nvPicPr>
        <p:blipFill>
          <a:blip r:embed="rId3"/>
          <a:stretch>
            <a:fillRect/>
          </a:stretch>
        </p:blipFill>
        <p:spPr>
          <a:xfrm>
            <a:off x="4206352" y="901899"/>
            <a:ext cx="4817591" cy="3254027"/>
          </a:xfrm>
          <a:prstGeom prst="rect">
            <a:avLst/>
          </a:prstGeom>
        </p:spPr>
      </p:pic>
    </p:spTree>
    <p:extLst>
      <p:ext uri="{BB962C8B-B14F-4D97-AF65-F5344CB8AC3E}">
        <p14:creationId xmlns:p14="http://schemas.microsoft.com/office/powerpoint/2010/main" val="221678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WorldDAB APAC Technical Group</a:t>
            </a:r>
          </a:p>
        </p:txBody>
      </p:sp>
      <p:sp>
        <p:nvSpPr>
          <p:cNvPr id="4" name="Text Placeholder 3">
            <a:extLst>
              <a:ext uri="{FF2B5EF4-FFF2-40B4-BE49-F238E27FC236}">
                <a16:creationId xmlns:a16="http://schemas.microsoft.com/office/drawing/2014/main" id="{38D44B02-0811-26BB-6D34-8492EF0B46D0}"/>
              </a:ext>
            </a:extLst>
          </p:cNvPr>
          <p:cNvSpPr>
            <a:spLocks noGrp="1"/>
          </p:cNvSpPr>
          <p:nvPr>
            <p:ph type="body" sz="quarter" idx="13"/>
          </p:nvPr>
        </p:nvSpPr>
        <p:spPr>
          <a:xfrm>
            <a:off x="346995" y="749916"/>
            <a:ext cx="3878105" cy="3816424"/>
          </a:xfrm>
        </p:spPr>
        <p:txBody>
          <a:bodyPr/>
          <a:lstStyle/>
          <a:p>
            <a:pPr marL="0" indent="0">
              <a:buNone/>
            </a:pPr>
            <a:r>
              <a:rPr lang="en-AU" sz="1800" dirty="0"/>
              <a:t>Bangkok trials (2022)</a:t>
            </a:r>
          </a:p>
          <a:p>
            <a:pPr marL="444500" lvl="1" indent="-134938">
              <a:buFont typeface="Arial" panose="020B0604020202020204" pitchFamily="34" charset="0"/>
              <a:buChar char="•"/>
            </a:pPr>
            <a:r>
              <a:rPr lang="en-AU" sz="1800" dirty="0"/>
              <a:t>18 kW ERP</a:t>
            </a:r>
          </a:p>
          <a:p>
            <a:pPr marL="444500" lvl="1" indent="-134938">
              <a:buFont typeface="Arial" panose="020B0604020202020204" pitchFamily="34" charset="0"/>
              <a:buChar char="•"/>
            </a:pPr>
            <a:r>
              <a:rPr lang="en-AU" sz="1800" dirty="0"/>
              <a:t>Omni directional antenna</a:t>
            </a:r>
          </a:p>
        </p:txBody>
      </p:sp>
      <p:pic>
        <p:nvPicPr>
          <p:cNvPr id="6" name="Picture 5" descr="Map&#10;&#10;Description automatically generated">
            <a:extLst>
              <a:ext uri="{FF2B5EF4-FFF2-40B4-BE49-F238E27FC236}">
                <a16:creationId xmlns:a16="http://schemas.microsoft.com/office/drawing/2014/main" id="{5428F412-902D-6F35-D4D5-F1612876338C}"/>
              </a:ext>
            </a:extLst>
          </p:cNvPr>
          <p:cNvPicPr>
            <a:picLocks noChangeAspect="1"/>
          </p:cNvPicPr>
          <p:nvPr/>
        </p:nvPicPr>
        <p:blipFill>
          <a:blip r:embed="rId3"/>
          <a:stretch>
            <a:fillRect/>
          </a:stretch>
        </p:blipFill>
        <p:spPr>
          <a:xfrm>
            <a:off x="539551" y="2039756"/>
            <a:ext cx="3457299" cy="2764242"/>
          </a:xfrm>
          <a:prstGeom prst="rect">
            <a:avLst/>
          </a:prstGeom>
        </p:spPr>
      </p:pic>
      <p:pic>
        <p:nvPicPr>
          <p:cNvPr id="8" name="Picture 7" descr="A picture containing text, map&#10;&#10;Description automatically generated">
            <a:extLst>
              <a:ext uri="{FF2B5EF4-FFF2-40B4-BE49-F238E27FC236}">
                <a16:creationId xmlns:a16="http://schemas.microsoft.com/office/drawing/2014/main" id="{3FE5A743-4725-4669-C8A9-1E164184E738}"/>
              </a:ext>
            </a:extLst>
          </p:cNvPr>
          <p:cNvPicPr>
            <a:picLocks noChangeAspect="1"/>
          </p:cNvPicPr>
          <p:nvPr/>
        </p:nvPicPr>
        <p:blipFill>
          <a:blip r:embed="rId4"/>
          <a:stretch>
            <a:fillRect/>
          </a:stretch>
        </p:blipFill>
        <p:spPr>
          <a:xfrm>
            <a:off x="4225100" y="2039756"/>
            <a:ext cx="3590161" cy="2764241"/>
          </a:xfrm>
          <a:prstGeom prst="rect">
            <a:avLst/>
          </a:prstGeom>
        </p:spPr>
      </p:pic>
      <p:pic>
        <p:nvPicPr>
          <p:cNvPr id="9" name="Picture 8" descr="Map&#10;&#10;Description automatically generated">
            <a:extLst>
              <a:ext uri="{FF2B5EF4-FFF2-40B4-BE49-F238E27FC236}">
                <a16:creationId xmlns:a16="http://schemas.microsoft.com/office/drawing/2014/main" id="{8A487B6A-9561-A1E8-D06F-E7ED93416AE2}"/>
              </a:ext>
            </a:extLst>
          </p:cNvPr>
          <p:cNvPicPr>
            <a:picLocks noChangeAspect="1"/>
          </p:cNvPicPr>
          <p:nvPr/>
        </p:nvPicPr>
        <p:blipFill>
          <a:blip r:embed="rId5"/>
          <a:stretch>
            <a:fillRect/>
          </a:stretch>
        </p:blipFill>
        <p:spPr>
          <a:xfrm>
            <a:off x="3851920" y="749916"/>
            <a:ext cx="4549901" cy="4257809"/>
          </a:xfrm>
          <a:prstGeom prst="rect">
            <a:avLst/>
          </a:prstGeom>
        </p:spPr>
      </p:pic>
    </p:spTree>
    <p:extLst>
      <p:ext uri="{BB962C8B-B14F-4D97-AF65-F5344CB8AC3E}">
        <p14:creationId xmlns:p14="http://schemas.microsoft.com/office/powerpoint/2010/main" val="187349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Custom 23">
      <a:dk1>
        <a:srgbClr val="000000"/>
      </a:dk1>
      <a:lt1>
        <a:srgbClr val="FFFFFF"/>
      </a:lt1>
      <a:dk2>
        <a:srgbClr val="000000"/>
      </a:dk2>
      <a:lt2>
        <a:srgbClr val="868686"/>
      </a:lt2>
      <a:accent1>
        <a:srgbClr val="86DD24"/>
      </a:accent1>
      <a:accent2>
        <a:srgbClr val="00BDD2"/>
      </a:accent2>
      <a:accent3>
        <a:srgbClr val="00BDD2"/>
      </a:accent3>
      <a:accent4>
        <a:srgbClr val="86DD24"/>
      </a:accent4>
      <a:accent5>
        <a:srgbClr val="868686"/>
      </a:accent5>
      <a:accent6>
        <a:srgbClr val="000000"/>
      </a:accent6>
      <a:hlink>
        <a:srgbClr val="86DD24"/>
      </a:hlink>
      <a:folHlink>
        <a:srgbClr val="00BDD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139407</TotalTime>
  <Words>796</Words>
  <Application>Microsoft Office PowerPoint</Application>
  <PresentationFormat>On-screen Show (16:9)</PresentationFormat>
  <Paragraphs>133</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Times</vt:lpstr>
      <vt:lpstr>Wingdings</vt:lpstr>
      <vt:lpstr>Blank Presentation</vt:lpstr>
      <vt:lpstr>WorldDAB</vt:lpstr>
      <vt:lpstr>WorldDAB APAC Technical Group</vt:lpstr>
      <vt:lpstr>WorldDAB APAC Technical Group</vt:lpstr>
      <vt:lpstr>WorldDAB APAC Technical Group</vt:lpstr>
      <vt:lpstr>WorldDAB APAC Technical Group</vt:lpstr>
      <vt:lpstr>WorldDAB APAC Technical Group</vt:lpstr>
      <vt:lpstr>WorldDAB APAC Technical Group</vt:lpstr>
      <vt:lpstr>WorldDAB APAC Technical Group</vt:lpstr>
      <vt:lpstr>WorldDAB APAC Technical Group</vt:lpstr>
      <vt:lpstr>WorldDAB APAC Technical Group</vt:lpstr>
      <vt:lpstr>WorldDAB APAC Technical Group</vt:lpstr>
      <vt:lpstr>e-book announcement</vt:lpstr>
      <vt:lpstr>Contents</vt:lpstr>
      <vt:lpstr>e-book</vt:lpstr>
      <vt:lpstr>e-book</vt:lpstr>
      <vt:lpstr>WorldDAB APAC Technical Group</vt:lpstr>
      <vt:lpstr>WorldDAB APAC Technical Group</vt:lpstr>
      <vt:lpstr>PowerPoint Presentation</vt:lpstr>
    </vt:vector>
  </TitlesOfParts>
  <Company>300million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Nigel Davies</dc:creator>
  <cp:lastModifiedBy>Les Sabel</cp:lastModifiedBy>
  <cp:revision>1112</cp:revision>
  <cp:lastPrinted>2017-11-02T14:10:51Z</cp:lastPrinted>
  <dcterms:created xsi:type="dcterms:W3CDTF">2016-12-05T13:07:22Z</dcterms:created>
  <dcterms:modified xsi:type="dcterms:W3CDTF">2023-03-05T05:48:43Z</dcterms:modified>
</cp:coreProperties>
</file>