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Open Sans" panose="020B0606030504020204" pitchFamily="34" charset="0"/>
      <p:regular r:id="rId38"/>
      <p:bold r:id="rId39"/>
      <p:italic r:id="rId40"/>
      <p:boldItalic r:id="rId41"/>
    </p:embeddedFont>
    <p:embeddedFont>
      <p:font typeface="Raleway Black" pitchFamily="2" charset="0"/>
      <p:bold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e19336ff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fe19336f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DONALD</a:t>
            </a:r>
            <a:endParaRPr/>
          </a:p>
          <a:p>
            <a:pPr marL="0" lvl="0" indent="0" algn="l" rtl="0">
              <a:spcBef>
                <a:spcPts val="0"/>
              </a:spcBef>
              <a:spcAft>
                <a:spcPts val="0"/>
              </a:spcAft>
              <a:buNone/>
            </a:pPr>
            <a:r>
              <a:rPr lang="en-GB"/>
              <a:t>We've been asked to share with you how community radio stations in Bristol, in the West of England, have collaborated to win and build small scale digital multiplexes as a business that will return profits to the community radio sector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1517168687_1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1517168687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r>
              <a:rPr lang="en-GB"/>
              <a:t>The UK trials proved that low cost DAB works. It's run in water tank rooms and lift rooms and schools and tower blocks. It sits on boring broadband. It works identically - or even better than - any commercial multiplex product, and listeners get the same (or better) experience of digital radio. The TRIAL multiplexes with the FIRST in the UK to really deploy slideshow and EPG at scale.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1517168687_1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1517168687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r>
              <a:rPr lang="en-GB"/>
              <a:t>The Fear, Uncertainty and Doubt that was created from established participants turned out to be not real. Doing it differently doesn't disrupt established digital radio infrastructure, not is it a degraded or second-rate experience for listeners.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517168687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517168687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DONALD</a:t>
            </a:r>
            <a:endParaRPr/>
          </a:p>
          <a:p>
            <a:pPr marL="0" lvl="0" indent="0" algn="l" rtl="0">
              <a:spcBef>
                <a:spcPts val="0"/>
              </a:spcBef>
              <a:spcAft>
                <a:spcPts val="0"/>
              </a:spcAft>
              <a:buNone/>
            </a:pPr>
            <a:r>
              <a:rPr lang="en-GB"/>
              <a:t>This is what the community radio stations in Bristol have done to take advantage of the opportunity of small scale DAB</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517168687_1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1517168687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DONALD</a:t>
            </a:r>
            <a:endParaRPr/>
          </a:p>
          <a:p>
            <a:pPr marL="0" lvl="0" indent="0" algn="l" rtl="0">
              <a:spcBef>
                <a:spcPts val="0"/>
              </a:spcBef>
              <a:spcAft>
                <a:spcPts val="0"/>
              </a:spcAft>
              <a:buNone/>
            </a:pPr>
            <a:endParaRPr/>
          </a:p>
          <a:p>
            <a:pPr marL="0" lvl="0" indent="0" algn="l" rtl="0">
              <a:spcBef>
                <a:spcPts val="0"/>
              </a:spcBef>
              <a:spcAft>
                <a:spcPts val="0"/>
              </a:spcAft>
              <a:buNone/>
            </a:pPr>
            <a:r>
              <a:rPr lang="en-GB"/>
              <a:t>Ofcom are advertising small scale DAB licenses across the UK. We talk about this being "small scale DAB", but that's only because the incumbent multiplex operators successfully lobbied to cap the size of new entrants at 40% of the coverage of existing operators. So it's only "small" because it was made small. Bristol is divided into two multiplexes, which are controlled by different community stations, but we take a co-ordinated approach to technology (within the regulatory limits)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1517168687_1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1517168687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endParaRPr/>
          </a:p>
          <a:p>
            <a:pPr marL="0" lvl="0" indent="0" algn="l" rtl="0">
              <a:spcBef>
                <a:spcPts val="0"/>
              </a:spcBef>
              <a:spcAft>
                <a:spcPts val="0"/>
              </a:spcAft>
              <a:buNone/>
            </a:pPr>
            <a:r>
              <a:rPr lang="en-GB"/>
              <a:t>Bristol is a lovely city, and as a very hilly city, has a few relatively impressive transmission towers. Impressive in size, impressive in design, and unfortunately, impressive in cost.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1517168687_1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1517168687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endParaRPr/>
          </a:p>
          <a:p>
            <a:pPr marL="0" lvl="0" indent="0" algn="l" rtl="0">
              <a:spcBef>
                <a:spcPts val="0"/>
              </a:spcBef>
              <a:spcAft>
                <a:spcPts val="0"/>
              </a:spcAft>
              <a:buNone/>
            </a:pPr>
            <a:r>
              <a:rPr lang="en-GB"/>
              <a:t>So we've looked elsewhere - council tower blocks, refurbished industrial buildings, office blocks, university buildings, shopping malls. Sites in the cities, close to the populations. Some engineers will express anxiety that this approach could cause "blocking", where one nearby transmitter effectively deafens the out-of-town transmitters. But with planning and and thought and actual measurement on the ground, it just doesn't happen. Theoretically a problem, practically not (or at least, very easy to avoid).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a7b85a82d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a7b85a82d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a7b85a82d1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a7b85a82d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a7b85a82d1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a7b85a82d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a7b85a82d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a7b85a82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fe19336ff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fe19336ff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DONALD</a:t>
            </a:r>
            <a:endParaRPr/>
          </a:p>
          <a:p>
            <a:pPr marL="0" lvl="0" indent="0" algn="l" rtl="0">
              <a:spcBef>
                <a:spcPts val="0"/>
              </a:spcBef>
              <a:spcAft>
                <a:spcPts val="0"/>
              </a:spcAft>
              <a:buNone/>
            </a:pPr>
            <a:r>
              <a:rPr lang="en-GB"/>
              <a:t>To help explain the story of Small Scale DAB in the UK, and our plan in Bristol, it helps to have some history and context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a7b85a82d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a7b85a82d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a7b85a82d1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a7b85a82d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a7b85a82d1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a7b85a82d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a7b85a82d1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a7b85a82d1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14e6d9bdf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14e6d9bdf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endParaRPr/>
          </a:p>
          <a:p>
            <a:pPr marL="0" lvl="0" indent="0" algn="l" rtl="0">
              <a:spcBef>
                <a:spcPts val="0"/>
              </a:spcBef>
              <a:spcAft>
                <a:spcPts val="0"/>
              </a:spcAft>
              <a:buNone/>
            </a:pPr>
            <a:r>
              <a:rPr lang="en-GB"/>
              <a:t>We also take pains to choose appropriate technology, not best-in-class technology. This is Minimum Viable Product approach, not luxury car. We can always upgrade later</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7fd0e4cd77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7fd0e4cd7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a5b745b93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a5b745b93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7fd0e4cd77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7fd0e4cd7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7fd0e4cd77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7fd0e4cd7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7fd0e4cd77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7fd0e4cd77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1517168687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151716868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DONALD</a:t>
            </a:r>
            <a:endParaRPr/>
          </a:p>
          <a:p>
            <a:pPr marL="0" lvl="0" indent="0" algn="l" rtl="0">
              <a:spcBef>
                <a:spcPts val="0"/>
              </a:spcBef>
              <a:spcAft>
                <a:spcPts val="0"/>
              </a:spcAft>
              <a:buNone/>
            </a:pPr>
            <a:endParaRPr/>
          </a:p>
          <a:p>
            <a:pPr marL="0" lvl="0" indent="0" algn="l" rtl="0">
              <a:spcBef>
                <a:spcPts val="0"/>
              </a:spcBef>
              <a:spcAft>
                <a:spcPts val="0"/>
              </a:spcAft>
              <a:buNone/>
            </a:pPr>
            <a:r>
              <a:rPr lang="en-GB"/>
              <a:t>British cities in the 70's - 90s had only one commercial music radio station, and two "popular" music stations from the BBC. But they had a vast array of pirates of got themselves on-air by not following the rules, in many good and bad ways. They knew that getting a mast on a tower block in the middle of the city got them could get them coverage of a huge number of potential listeners. They just had to go knock on doors (and maybe copy a few keys) to make it happen.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7fd0e4cd77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7fd0e4cd7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1517168687_1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1517168687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r>
              <a:rPr lang="en-GB"/>
              <a:t>We will use the free, open source, open digital radio multiplexer. We'll simply pull radio station's existing (and usually very high quality) internet streams and rebroadcast those. We use commercial transmitters and filters, because that's more critical. We'll hook everything up using broadband or 4G, and just tolerate a long time delay in the entire system. It's the cheapest functional approach to DAB</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a7b85a82d1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a7b85a82d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1517168687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1517168687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endParaRPr/>
          </a:p>
          <a:p>
            <a:pPr marL="0" lvl="0" indent="0" algn="l" rtl="0">
              <a:spcBef>
                <a:spcPts val="0"/>
              </a:spcBef>
              <a:spcAft>
                <a:spcPts val="0"/>
              </a:spcAft>
              <a:buNone/>
            </a:pPr>
            <a:r>
              <a:rPr lang="en-GB"/>
              <a:t>This is what it looks like in costs. I promise you, there's no missing zeroes, no hidden costs, no "mates rates" deals here. OK, so it's not *fully* redundant and massively backed up, but we know from the trials we're likely to get "four nines" (99.99%) uptime from this, which is pretty damn good. We had to build 5 sites because of regulatory constraints, and the </a:t>
            </a:r>
            <a:r>
              <a:rPr lang="en-GB" b="1"/>
              <a:t>one</a:t>
            </a:r>
            <a:r>
              <a:rPr lang="en-GB"/>
              <a:t> commercial site we're using accounts for 40% of our build and operating costs.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1517168687_1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1517168687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DONALD</a:t>
            </a:r>
            <a:endParaRPr/>
          </a:p>
          <a:p>
            <a:pPr marL="0" lvl="0" indent="0" algn="l" rtl="0">
              <a:spcBef>
                <a:spcPts val="0"/>
              </a:spcBef>
              <a:spcAft>
                <a:spcPts val="0"/>
              </a:spcAft>
              <a:buNone/>
            </a:pPr>
            <a:endParaRPr/>
          </a:p>
          <a:p>
            <a:pPr marL="0" lvl="0" indent="0" algn="l" rtl="0">
              <a:spcBef>
                <a:spcPts val="0"/>
              </a:spcBef>
              <a:spcAft>
                <a:spcPts val="0"/>
              </a:spcAft>
              <a:buNone/>
            </a:pPr>
            <a:r>
              <a:rPr lang="en-GB"/>
              <a:t>I'll leave you with this. We have been given the chance to do digital differently, and we're going to take it and make it work.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e19336ff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fe19336ff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is my case study. I helped the community radio stations in Bristol win two small scale DAB licences. So this is their / our story so far.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151716868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151716868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DONALD</a:t>
            </a:r>
            <a:endParaRPr/>
          </a:p>
          <a:p>
            <a:pPr marL="0" lvl="0" indent="0" algn="l" rtl="0">
              <a:spcBef>
                <a:spcPts val="0"/>
              </a:spcBef>
              <a:spcAft>
                <a:spcPts val="0"/>
              </a:spcAft>
              <a:buNone/>
            </a:pPr>
            <a:r>
              <a:rPr lang="en-GB"/>
              <a:t>This "do it yourself" approach (which also applied to building your own transmitters and link equipment) created ecosystem of broadcasters that could not be ignored or silenced, so sensibly, the regulator created a pathway to legitimate existence through community licences. But the transmitters stayed on the tower blocks, and the broadcasters still operated on the basis of getting on-air and staying on-air as cost effectively as possible.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14e6d9bdf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14e6d9bd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br>
              <a:rPr lang="en-GB"/>
            </a:br>
            <a:r>
              <a:rPr lang="en-GB"/>
              <a:t>So that brings us to Digital Radio - how does that history translate to digital broadcasting?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1517168687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1517168687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r>
              <a:rPr lang="en-GB"/>
              <a:t>The launch of digital radio in 1999 was expansive and expensive. There was essentially a monopoly provider of transmission systems to the commercial radio sector, and as a new technology and in the absence of any good comparative technologies or approaches, the costs were high. Very high. And the rollout was wrapped up in a very conservative technical culture that created costs beyond those strictly necessary to get on-air. It was not, to use a current descriptor, a Minimum Viable Product - it was a fully kitted luxury vehicle.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1517168687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1517168687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r>
              <a:rPr lang="en-GB"/>
              <a:t>But that conservative culture smothered any ideas of using digital to "do it differently" - in terms of functionality or engineering approach. We got the heavy inertia of analogue radio applied to digital broadcasting, and the "costs" of doing anything meant that pretty much nothing other than digital audio through existing sites.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7fd0e4cd77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7fd0e4cd7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7fd0e4cd7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7fd0e4cd7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Rash Mustapha is a very unconservative radio engineer, and he set up a trial to show that software defined digital radio from a tower block in a town creates an identical experience for listeners, and doesn't disrupt existing dab transmissions. His confirmation of what had been informally shown elsewhere informed government policy about how to move small and community radio to digital radio.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opendigitalradio"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cariboulabs.co/"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p:nvPr/>
        </p:nvSpPr>
        <p:spPr>
          <a:xfrm>
            <a:off x="127475" y="4477875"/>
            <a:ext cx="6452100" cy="530100"/>
          </a:xfrm>
          <a:prstGeom prst="rect">
            <a:avLst/>
          </a:prstGeom>
          <a:solidFill>
            <a:srgbClr val="5C5C5C">
              <a:alpha val="659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p:nvPr/>
        </p:nvSpPr>
        <p:spPr>
          <a:xfrm>
            <a:off x="4455300" y="4697825"/>
            <a:ext cx="45294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solidFill>
                  <a:schemeClr val="lt1"/>
                </a:solidFill>
                <a:latin typeface="Open Sans"/>
                <a:ea typeface="Open Sans"/>
                <a:cs typeface="Open Sans"/>
                <a:sym typeface="Open Sans"/>
              </a:rPr>
              <a:t>Photo credit: Velodenz @ Flickr</a:t>
            </a:r>
            <a:endParaRPr sz="900">
              <a:solidFill>
                <a:schemeClr val="lt1"/>
              </a:solidFill>
              <a:latin typeface="Open Sans"/>
              <a:ea typeface="Open Sans"/>
              <a:cs typeface="Open Sans"/>
              <a:sym typeface="Open Sans"/>
            </a:endParaRPr>
          </a:p>
        </p:txBody>
      </p:sp>
      <p:sp>
        <p:nvSpPr>
          <p:cNvPr id="56" name="Google Shape;56;p13"/>
          <p:cNvSpPr txBox="1">
            <a:spLocks noGrp="1"/>
          </p:cNvSpPr>
          <p:nvPr>
            <p:ph type="subTitle" idx="4294967295"/>
          </p:nvPr>
        </p:nvSpPr>
        <p:spPr>
          <a:xfrm>
            <a:off x="83100" y="4434325"/>
            <a:ext cx="6873000" cy="6069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GB" sz="2743">
                <a:solidFill>
                  <a:schemeClr val="lt1"/>
                </a:solidFill>
              </a:rPr>
              <a:t>Nick Piggott, Bristol Digital Radio</a:t>
            </a:r>
            <a:endParaRPr sz="2400">
              <a:solidFill>
                <a:schemeClr val="lt1"/>
              </a:solidFill>
            </a:endParaRPr>
          </a:p>
        </p:txBody>
      </p:sp>
      <p:sp>
        <p:nvSpPr>
          <p:cNvPr id="57" name="Google Shape;57;p13"/>
          <p:cNvSpPr txBox="1">
            <a:spLocks noGrp="1"/>
          </p:cNvSpPr>
          <p:nvPr>
            <p:ph type="ctrTitle" idx="4294967295"/>
          </p:nvPr>
        </p:nvSpPr>
        <p:spPr>
          <a:xfrm>
            <a:off x="311708" y="58775"/>
            <a:ext cx="8520600" cy="205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5200">
                <a:solidFill>
                  <a:schemeClr val="lt1"/>
                </a:solidFill>
              </a:rPr>
              <a:t>Small Scale DAB+ in Bristol, UK</a:t>
            </a:r>
            <a:endParaRPr sz="52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Small Scale DAB+ Works</a:t>
            </a:r>
            <a:endParaRPr/>
          </a:p>
        </p:txBody>
      </p:sp>
      <p:sp>
        <p:nvSpPr>
          <p:cNvPr id="113" name="Google Shape;113;p22"/>
          <p:cNvSpPr txBox="1">
            <a:spLocks noGrp="1"/>
          </p:cNvSpPr>
          <p:nvPr>
            <p:ph type="body" idx="1"/>
          </p:nvPr>
        </p:nvSpPr>
        <p:spPr>
          <a:xfrm>
            <a:off x="311700" y="1152475"/>
            <a:ext cx="3964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Open Source Software</a:t>
            </a:r>
            <a:r>
              <a:rPr lang="en-GB"/>
              <a:t> developed collaboratively over many year</a:t>
            </a:r>
            <a:endParaRPr/>
          </a:p>
          <a:p>
            <a:pPr marL="0" lvl="0" indent="0" algn="l" rtl="0">
              <a:spcBef>
                <a:spcPts val="1200"/>
              </a:spcBef>
              <a:spcAft>
                <a:spcPts val="0"/>
              </a:spcAft>
              <a:buNone/>
            </a:pPr>
            <a:r>
              <a:rPr lang="en-GB" b="1"/>
              <a:t>UK trials</a:t>
            </a:r>
            <a:r>
              <a:rPr lang="en-GB"/>
              <a:t> proved it can co-exist without disrupting existing DAB services</a:t>
            </a:r>
            <a:endParaRPr/>
          </a:p>
          <a:p>
            <a:pPr marL="0" lvl="0" indent="0" algn="l" rtl="0">
              <a:spcBef>
                <a:spcPts val="1200"/>
              </a:spcBef>
              <a:spcAft>
                <a:spcPts val="1200"/>
              </a:spcAft>
              <a:buNone/>
            </a:pPr>
            <a:r>
              <a:rPr lang="en-GB" b="1"/>
              <a:t>Equipment and operation</a:t>
            </a:r>
            <a:r>
              <a:rPr lang="en-GB"/>
              <a:t> can be like established community radio - Small, and community based</a:t>
            </a:r>
            <a:endParaRPr/>
          </a:p>
        </p:txBody>
      </p:sp>
      <p:pic>
        <p:nvPicPr>
          <p:cNvPr id="114" name="Google Shape;114;p22"/>
          <p:cNvPicPr preferRelativeResize="0"/>
          <p:nvPr/>
        </p:nvPicPr>
        <p:blipFill>
          <a:blip r:embed="rId3">
            <a:alphaModFix/>
          </a:blip>
          <a:stretch>
            <a:fillRect/>
          </a:stretch>
        </p:blipFill>
        <p:spPr>
          <a:xfrm>
            <a:off x="4452175" y="1381400"/>
            <a:ext cx="4539424" cy="2581850"/>
          </a:xfrm>
          <a:prstGeom prst="rect">
            <a:avLst/>
          </a:prstGeom>
          <a:noFill/>
          <a:ln>
            <a:noFill/>
          </a:ln>
        </p:spPr>
      </p:pic>
      <p:sp>
        <p:nvSpPr>
          <p:cNvPr id="115" name="Google Shape;115;p22"/>
          <p:cNvSpPr txBox="1"/>
          <p:nvPr/>
        </p:nvSpPr>
        <p:spPr>
          <a:xfrm>
            <a:off x="4487825" y="4050700"/>
            <a:ext cx="4344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latin typeface="Open Sans"/>
                <a:ea typeface="Open Sans"/>
                <a:cs typeface="Open Sans"/>
                <a:sym typeface="Open Sans"/>
              </a:rPr>
              <a:t>Trial DAB Multiplexer &amp; Transmitter</a:t>
            </a:r>
            <a:endParaRPr>
              <a:latin typeface="Open Sans"/>
              <a:ea typeface="Open Sans"/>
              <a:cs typeface="Open Sans"/>
              <a:sym typeface="Open Sans"/>
            </a:endParaRPr>
          </a:p>
        </p:txBody>
      </p:sp>
      <p:sp>
        <p:nvSpPr>
          <p:cNvPr id="116" name="Google Shape;116;p22"/>
          <p:cNvSpPr txBox="1"/>
          <p:nvPr/>
        </p:nvSpPr>
        <p:spPr>
          <a:xfrm>
            <a:off x="4455300" y="4697825"/>
            <a:ext cx="45294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solidFill>
                  <a:schemeClr val="dk1"/>
                </a:solidFill>
                <a:latin typeface="Open Sans"/>
                <a:ea typeface="Open Sans"/>
                <a:cs typeface="Open Sans"/>
                <a:sym typeface="Open Sans"/>
              </a:rPr>
              <a:t>Photo credit: Ofcom</a:t>
            </a:r>
            <a:endParaRPr sz="900">
              <a:solidFill>
                <a:schemeClr val="dk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a:t>The</a:t>
            </a:r>
            <a:br>
              <a:rPr lang="en-GB"/>
            </a:br>
            <a:r>
              <a:rPr lang="en-GB">
                <a:solidFill>
                  <a:srgbClr val="FC0092"/>
                </a:solidFill>
              </a:rPr>
              <a:t>F</a:t>
            </a:r>
            <a:r>
              <a:rPr lang="en-GB"/>
              <a:t>ear</a:t>
            </a:r>
            <a:br>
              <a:rPr lang="en-GB"/>
            </a:br>
            <a:r>
              <a:rPr lang="en-GB">
                <a:solidFill>
                  <a:srgbClr val="FC0092"/>
                </a:solidFill>
              </a:rPr>
              <a:t>U</a:t>
            </a:r>
            <a:r>
              <a:rPr lang="en-GB"/>
              <a:t>ncertainty &amp;</a:t>
            </a:r>
            <a:br>
              <a:rPr lang="en-GB"/>
            </a:br>
            <a:r>
              <a:rPr lang="en-GB">
                <a:solidFill>
                  <a:srgbClr val="FC0092"/>
                </a:solidFill>
              </a:rPr>
              <a:t>D</a:t>
            </a:r>
            <a:r>
              <a:rPr lang="en-GB"/>
              <a:t>oubt</a:t>
            </a:r>
            <a:br>
              <a:rPr lang="en-GB"/>
            </a:br>
            <a:r>
              <a:rPr lang="en-GB"/>
              <a:t>Was Not Real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solidFill>
                  <a:schemeClr val="lt1"/>
                </a:solidFill>
              </a:rPr>
              <a:t>Bristol, UK</a:t>
            </a:r>
            <a:endParaRPr>
              <a:solidFill>
                <a:schemeClr val="lt1"/>
              </a:solidFill>
            </a:endParaRPr>
          </a:p>
        </p:txBody>
      </p:sp>
      <p:sp>
        <p:nvSpPr>
          <p:cNvPr id="127" name="Google Shape;127;p24"/>
          <p:cNvSpPr txBox="1"/>
          <p:nvPr/>
        </p:nvSpPr>
        <p:spPr>
          <a:xfrm>
            <a:off x="4455300" y="4697825"/>
            <a:ext cx="45294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solidFill>
                  <a:schemeClr val="lt1"/>
                </a:solidFill>
                <a:latin typeface="Open Sans"/>
                <a:ea typeface="Open Sans"/>
                <a:cs typeface="Open Sans"/>
                <a:sym typeface="Open Sans"/>
              </a:rPr>
              <a:t>Photo credit: Velodenz @ Flickr</a:t>
            </a:r>
            <a:endParaRPr sz="900">
              <a:solidFill>
                <a:schemeClr val="lt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5"/>
          <p:cNvPicPr preferRelativeResize="0"/>
          <p:nvPr/>
        </p:nvPicPr>
        <p:blipFill>
          <a:blip r:embed="rId3">
            <a:alphaModFix/>
          </a:blip>
          <a:stretch>
            <a:fillRect/>
          </a:stretch>
        </p:blipFill>
        <p:spPr>
          <a:xfrm>
            <a:off x="0" y="-76200"/>
            <a:ext cx="9144003" cy="5339961"/>
          </a:xfrm>
          <a:prstGeom prst="rect">
            <a:avLst/>
          </a:prstGeom>
          <a:noFill/>
          <a:ln>
            <a:noFill/>
          </a:ln>
        </p:spPr>
      </p:pic>
      <p:pic>
        <p:nvPicPr>
          <p:cNvPr id="133" name="Google Shape;133;p25"/>
          <p:cNvPicPr preferRelativeResize="0"/>
          <p:nvPr/>
        </p:nvPicPr>
        <p:blipFill>
          <a:blip r:embed="rId4">
            <a:alphaModFix/>
          </a:blip>
          <a:stretch>
            <a:fillRect/>
          </a:stretch>
        </p:blipFill>
        <p:spPr>
          <a:xfrm>
            <a:off x="5685275" y="2476500"/>
            <a:ext cx="447450" cy="447450"/>
          </a:xfrm>
          <a:prstGeom prst="rect">
            <a:avLst/>
          </a:prstGeom>
          <a:noFill/>
          <a:ln>
            <a:noFill/>
          </a:ln>
        </p:spPr>
      </p:pic>
      <p:pic>
        <p:nvPicPr>
          <p:cNvPr id="134" name="Google Shape;134;p25"/>
          <p:cNvPicPr preferRelativeResize="0"/>
          <p:nvPr/>
        </p:nvPicPr>
        <p:blipFill>
          <a:blip r:embed="rId5">
            <a:alphaModFix/>
          </a:blip>
          <a:stretch>
            <a:fillRect/>
          </a:stretch>
        </p:blipFill>
        <p:spPr>
          <a:xfrm>
            <a:off x="5193575" y="2236400"/>
            <a:ext cx="447450" cy="447450"/>
          </a:xfrm>
          <a:prstGeom prst="rect">
            <a:avLst/>
          </a:prstGeom>
          <a:noFill/>
          <a:ln>
            <a:noFill/>
          </a:ln>
        </p:spPr>
      </p:pic>
      <p:pic>
        <p:nvPicPr>
          <p:cNvPr id="135" name="Google Shape;135;p25"/>
          <p:cNvPicPr preferRelativeResize="0"/>
          <p:nvPr/>
        </p:nvPicPr>
        <p:blipFill>
          <a:blip r:embed="rId6">
            <a:alphaModFix/>
          </a:blip>
          <a:stretch>
            <a:fillRect/>
          </a:stretch>
        </p:blipFill>
        <p:spPr>
          <a:xfrm>
            <a:off x="5580725" y="622000"/>
            <a:ext cx="447450" cy="447450"/>
          </a:xfrm>
          <a:prstGeom prst="rect">
            <a:avLst/>
          </a:prstGeom>
          <a:noFill/>
          <a:ln>
            <a:noFill/>
          </a:ln>
        </p:spPr>
      </p:pic>
      <p:sp>
        <p:nvSpPr>
          <p:cNvPr id="136" name="Google Shape;136;p25"/>
          <p:cNvSpPr txBox="1"/>
          <p:nvPr/>
        </p:nvSpPr>
        <p:spPr>
          <a:xfrm>
            <a:off x="250550" y="103525"/>
            <a:ext cx="42906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latin typeface="Open Sans"/>
                <a:ea typeface="Open Sans"/>
                <a:cs typeface="Open Sans"/>
                <a:sym typeface="Open Sans"/>
              </a:rPr>
              <a:t>536,000 people covered by</a:t>
            </a:r>
            <a:endParaRPr sz="2400" b="1">
              <a:latin typeface="Open Sans"/>
              <a:ea typeface="Open Sans"/>
              <a:cs typeface="Open Sans"/>
              <a:sym typeface="Open Sans"/>
            </a:endParaRPr>
          </a:p>
          <a:p>
            <a:pPr marL="0" lvl="0" indent="0" algn="l" rtl="0">
              <a:spcBef>
                <a:spcPts val="0"/>
              </a:spcBef>
              <a:spcAft>
                <a:spcPts val="0"/>
              </a:spcAft>
              <a:buNone/>
            </a:pPr>
            <a:r>
              <a:rPr lang="en-GB" sz="2400" b="1">
                <a:latin typeface="Open Sans"/>
                <a:ea typeface="Open Sans"/>
                <a:cs typeface="Open Sans"/>
                <a:sym typeface="Open Sans"/>
              </a:rPr>
              <a:t>TWO multiplexes</a:t>
            </a:r>
            <a:br>
              <a:rPr lang="en-GB" sz="2400" b="1">
                <a:latin typeface="Open Sans"/>
                <a:ea typeface="Open Sans"/>
                <a:cs typeface="Open Sans"/>
                <a:sym typeface="Open Sans"/>
              </a:rPr>
            </a:br>
            <a:r>
              <a:rPr lang="en-GB" sz="1800" i="1">
                <a:latin typeface="Open Sans"/>
                <a:ea typeface="Open Sans"/>
                <a:cs typeface="Open Sans"/>
                <a:sym typeface="Open Sans"/>
              </a:rPr>
              <a:t>(regulatory requirement)</a:t>
            </a:r>
            <a:endParaRPr sz="1800" i="1">
              <a:latin typeface="Open Sans"/>
              <a:ea typeface="Open Sans"/>
              <a:cs typeface="Open Sans"/>
              <a:sym typeface="Open Sans"/>
            </a:endParaRPr>
          </a:p>
        </p:txBody>
      </p:sp>
      <p:pic>
        <p:nvPicPr>
          <p:cNvPr id="137" name="Google Shape;137;p25"/>
          <p:cNvPicPr preferRelativeResize="0"/>
          <p:nvPr/>
        </p:nvPicPr>
        <p:blipFill>
          <a:blip r:embed="rId7">
            <a:alphaModFix/>
          </a:blip>
          <a:stretch>
            <a:fillRect/>
          </a:stretch>
        </p:blipFill>
        <p:spPr>
          <a:xfrm>
            <a:off x="1692627" y="2800609"/>
            <a:ext cx="2465526" cy="641663"/>
          </a:xfrm>
          <a:prstGeom prst="rect">
            <a:avLst/>
          </a:prstGeom>
          <a:noFill/>
          <a:ln>
            <a:noFill/>
          </a:ln>
        </p:spPr>
      </p:pic>
      <p:pic>
        <p:nvPicPr>
          <p:cNvPr id="138" name="Google Shape;138;p25"/>
          <p:cNvPicPr preferRelativeResize="0"/>
          <p:nvPr/>
        </p:nvPicPr>
        <p:blipFill>
          <a:blip r:embed="rId8">
            <a:alphaModFix/>
          </a:blip>
          <a:stretch>
            <a:fillRect/>
          </a:stretch>
        </p:blipFill>
        <p:spPr>
          <a:xfrm>
            <a:off x="4938650" y="3601800"/>
            <a:ext cx="1512125" cy="601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par>
                                <p:cTn id="11" presetID="10"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animEffect transition="in" filter="fade">
                                      <p:cBhvr>
                                        <p:cTn id="13"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6"/>
          <p:cNvSpPr txBox="1"/>
          <p:nvPr/>
        </p:nvSpPr>
        <p:spPr>
          <a:xfrm>
            <a:off x="4455300" y="4697825"/>
            <a:ext cx="45294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solidFill>
                  <a:schemeClr val="lt1"/>
                </a:solidFill>
                <a:latin typeface="Open Sans"/>
                <a:ea typeface="Open Sans"/>
                <a:cs typeface="Open Sans"/>
                <a:sym typeface="Open Sans"/>
              </a:rPr>
              <a:t>Photo credit: Hopeless128 @ Flickr</a:t>
            </a:r>
            <a:endParaRPr sz="900">
              <a:solidFill>
                <a:schemeClr val="lt1"/>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7"/>
          <p:cNvPicPr preferRelativeResize="0"/>
          <p:nvPr/>
        </p:nvPicPr>
        <p:blipFill rotWithShape="1">
          <a:blip r:embed="rId3">
            <a:alphaModFix/>
          </a:blip>
          <a:srcRect b="9444"/>
          <a:stretch/>
        </p:blipFill>
        <p:spPr>
          <a:xfrm>
            <a:off x="5356150" y="0"/>
            <a:ext cx="3787851" cy="2571750"/>
          </a:xfrm>
          <a:prstGeom prst="rect">
            <a:avLst/>
          </a:prstGeom>
          <a:noFill/>
          <a:ln w="19050" cap="flat" cmpd="sng">
            <a:solidFill>
              <a:schemeClr val="lt1"/>
            </a:solidFill>
            <a:prstDash val="solid"/>
            <a:round/>
            <a:headEnd type="none" w="sm" len="sm"/>
            <a:tailEnd type="none" w="sm" len="sm"/>
          </a:ln>
        </p:spPr>
      </p:pic>
      <p:pic>
        <p:nvPicPr>
          <p:cNvPr id="149" name="Google Shape;149;p27"/>
          <p:cNvPicPr preferRelativeResize="0"/>
          <p:nvPr/>
        </p:nvPicPr>
        <p:blipFill>
          <a:blip r:embed="rId4">
            <a:alphaModFix/>
          </a:blip>
          <a:stretch>
            <a:fillRect/>
          </a:stretch>
        </p:blipFill>
        <p:spPr>
          <a:xfrm>
            <a:off x="-9" y="0"/>
            <a:ext cx="3429961" cy="2571750"/>
          </a:xfrm>
          <a:prstGeom prst="rect">
            <a:avLst/>
          </a:prstGeom>
          <a:noFill/>
          <a:ln w="19050" cap="flat" cmpd="sng">
            <a:solidFill>
              <a:schemeClr val="lt1"/>
            </a:solidFill>
            <a:prstDash val="solid"/>
            <a:round/>
            <a:headEnd type="none" w="sm" len="sm"/>
            <a:tailEnd type="none" w="sm" len="sm"/>
          </a:ln>
        </p:spPr>
      </p:pic>
      <p:pic>
        <p:nvPicPr>
          <p:cNvPr id="150" name="Google Shape;150;p27"/>
          <p:cNvPicPr preferRelativeResize="0"/>
          <p:nvPr/>
        </p:nvPicPr>
        <p:blipFill>
          <a:blip r:embed="rId5">
            <a:alphaModFix/>
          </a:blip>
          <a:stretch>
            <a:fillRect/>
          </a:stretch>
        </p:blipFill>
        <p:spPr>
          <a:xfrm>
            <a:off x="3429950" y="0"/>
            <a:ext cx="1928089" cy="2571750"/>
          </a:xfrm>
          <a:prstGeom prst="rect">
            <a:avLst/>
          </a:prstGeom>
          <a:noFill/>
          <a:ln w="19050" cap="flat" cmpd="sng">
            <a:solidFill>
              <a:schemeClr val="lt1"/>
            </a:solidFill>
            <a:prstDash val="solid"/>
            <a:round/>
            <a:headEnd type="none" w="sm" len="sm"/>
            <a:tailEnd type="none" w="sm" len="sm"/>
          </a:ln>
        </p:spPr>
      </p:pic>
      <p:pic>
        <p:nvPicPr>
          <p:cNvPr id="151" name="Google Shape;151;p27"/>
          <p:cNvPicPr preferRelativeResize="0"/>
          <p:nvPr/>
        </p:nvPicPr>
        <p:blipFill rotWithShape="1">
          <a:blip r:embed="rId6">
            <a:alphaModFix/>
          </a:blip>
          <a:srcRect t="2420" b="10826"/>
          <a:stretch/>
        </p:blipFill>
        <p:spPr>
          <a:xfrm>
            <a:off x="0" y="2571750"/>
            <a:ext cx="5216350" cy="2571750"/>
          </a:xfrm>
          <a:prstGeom prst="rect">
            <a:avLst/>
          </a:prstGeom>
          <a:noFill/>
          <a:ln w="19050" cap="flat" cmpd="sng">
            <a:solidFill>
              <a:schemeClr val="lt1"/>
            </a:solidFill>
            <a:prstDash val="solid"/>
            <a:round/>
            <a:headEnd type="none" w="sm" len="sm"/>
            <a:tailEnd type="none" w="sm" len="sm"/>
          </a:ln>
        </p:spPr>
      </p:pic>
      <p:pic>
        <p:nvPicPr>
          <p:cNvPr id="152" name="Google Shape;152;p27"/>
          <p:cNvPicPr preferRelativeResize="0"/>
          <p:nvPr/>
        </p:nvPicPr>
        <p:blipFill rotWithShape="1">
          <a:blip r:embed="rId7">
            <a:alphaModFix/>
          </a:blip>
          <a:srcRect r="4834"/>
          <a:stretch/>
        </p:blipFill>
        <p:spPr>
          <a:xfrm>
            <a:off x="5249697" y="2571750"/>
            <a:ext cx="3894303" cy="2571750"/>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"Small Scale" DAB+ Planning</a:t>
            </a:r>
            <a:endParaRPr/>
          </a:p>
        </p:txBody>
      </p:sp>
      <p:sp>
        <p:nvSpPr>
          <p:cNvPr id="158" name="Google Shape;15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dirty="0"/>
              <a:t>Nationwide DAB+ -			 </a:t>
            </a:r>
            <a:r>
              <a:rPr lang="en-GB" b="1" dirty="0"/>
              <a:t>3 multiplexes</a:t>
            </a:r>
            <a:endParaRPr b="1" dirty="0"/>
          </a:p>
          <a:p>
            <a:pPr marL="0" lvl="0" indent="0" algn="l" rtl="0">
              <a:spcBef>
                <a:spcPts val="1200"/>
              </a:spcBef>
              <a:spcAft>
                <a:spcPts val="0"/>
              </a:spcAft>
              <a:buNone/>
            </a:pPr>
            <a:r>
              <a:rPr lang="en-GB" dirty="0"/>
              <a:t>Local DAB+ -				</a:t>
            </a:r>
            <a:r>
              <a:rPr lang="en-GB" b="1" dirty="0"/>
              <a:t>42 multiplexes</a:t>
            </a:r>
            <a:endParaRPr b="1" dirty="0"/>
          </a:p>
          <a:p>
            <a:pPr marL="0" lvl="0" indent="0" algn="l" rtl="0">
              <a:spcBef>
                <a:spcPts val="1200"/>
              </a:spcBef>
              <a:spcAft>
                <a:spcPts val="0"/>
              </a:spcAft>
              <a:buNone/>
            </a:pPr>
            <a:r>
              <a:rPr lang="en-GB" dirty="0"/>
              <a:t>New "small scale" DAB -		             </a:t>
            </a:r>
            <a:r>
              <a:rPr lang="en-GB" b="1" dirty="0"/>
              <a:t>~150 multiplexes</a:t>
            </a:r>
            <a:endParaRPr b="1" dirty="0"/>
          </a:p>
          <a:p>
            <a:pPr marL="0" lvl="0" indent="0" algn="l" rtl="0">
              <a:spcBef>
                <a:spcPts val="1200"/>
              </a:spcBef>
              <a:spcAft>
                <a:spcPts val="0"/>
              </a:spcAft>
              <a:buNone/>
            </a:pPr>
            <a:r>
              <a:rPr lang="en-GB" b="1" dirty="0"/>
              <a:t>~7 frequency blocks</a:t>
            </a:r>
            <a:r>
              <a:rPr lang="en-GB" dirty="0"/>
              <a:t> available (within Channels 7/8/9)</a:t>
            </a:r>
            <a:endParaRPr dirty="0"/>
          </a:p>
          <a:p>
            <a:pPr marL="0" lvl="0" indent="0" algn="l" rtl="0">
              <a:spcBef>
                <a:spcPts val="1200"/>
              </a:spcBef>
              <a:spcAft>
                <a:spcPts val="0"/>
              </a:spcAft>
              <a:buNone/>
            </a:pPr>
            <a:r>
              <a:rPr lang="en-GB" dirty="0"/>
              <a:t>No "small scale" multiplex may cover more than </a:t>
            </a:r>
            <a:r>
              <a:rPr lang="en-GB" b="1" dirty="0"/>
              <a:t>40% population</a:t>
            </a:r>
            <a:r>
              <a:rPr lang="en-GB" dirty="0"/>
              <a:t> of the equivalent local multiplex</a:t>
            </a:r>
            <a:endParaRPr dirty="0"/>
          </a:p>
          <a:p>
            <a:pPr marL="0" lvl="0" indent="0" algn="l" rtl="0">
              <a:spcBef>
                <a:spcPts val="1200"/>
              </a:spcBef>
              <a:spcAft>
                <a:spcPts val="1200"/>
              </a:spcAft>
              <a:buNone/>
            </a:pPr>
            <a:r>
              <a:rPr lang="en-GB" b="1" dirty="0"/>
              <a:t>VERY dense reuse of blocks</a:t>
            </a:r>
            <a:r>
              <a:rPr lang="en-GB" dirty="0"/>
              <a:t> across areas - maximum outbound interference, 38dBµV/m</a:t>
            </a:r>
            <a:r>
              <a:rPr lang="en-GB" baseline="30000" dirty="0"/>
              <a:t>2</a:t>
            </a:r>
            <a:endParaRPr baseline="30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9"/>
          <p:cNvPicPr preferRelativeResize="0"/>
          <p:nvPr/>
        </p:nvPicPr>
        <p:blipFill>
          <a:blip r:embed="rId3">
            <a:alphaModFix/>
          </a:blip>
          <a:stretch>
            <a:fillRect/>
          </a:stretch>
        </p:blipFill>
        <p:spPr>
          <a:xfrm>
            <a:off x="357150" y="152400"/>
            <a:ext cx="8057426" cy="4838700"/>
          </a:xfrm>
          <a:prstGeom prst="rect">
            <a:avLst/>
          </a:prstGeom>
          <a:noFill/>
          <a:ln>
            <a:noFill/>
          </a:ln>
        </p:spPr>
      </p:pic>
      <p:sp>
        <p:nvSpPr>
          <p:cNvPr id="164" name="Google Shape;164;p29"/>
          <p:cNvSpPr/>
          <p:nvPr/>
        </p:nvSpPr>
        <p:spPr>
          <a:xfrm>
            <a:off x="5688000" y="1135875"/>
            <a:ext cx="806400" cy="620700"/>
          </a:xfrm>
          <a:prstGeom prst="rect">
            <a:avLst/>
          </a:prstGeom>
          <a:solidFill>
            <a:srgbClr val="FFFF00">
              <a:alpha val="577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0"/>
          <p:cNvPicPr preferRelativeResize="0"/>
          <p:nvPr/>
        </p:nvPicPr>
        <p:blipFill>
          <a:blip r:embed="rId3">
            <a:alphaModFix/>
          </a:blip>
          <a:stretch>
            <a:fillRect/>
          </a:stretch>
        </p:blipFill>
        <p:spPr>
          <a:xfrm>
            <a:off x="773075" y="376375"/>
            <a:ext cx="7296150" cy="4114800"/>
          </a:xfrm>
          <a:prstGeom prst="rect">
            <a:avLst/>
          </a:prstGeom>
          <a:noFill/>
          <a:ln>
            <a:noFill/>
          </a:ln>
        </p:spPr>
      </p:pic>
      <p:sp>
        <p:nvSpPr>
          <p:cNvPr id="170" name="Google Shape;170;p30"/>
          <p:cNvSpPr/>
          <p:nvPr/>
        </p:nvSpPr>
        <p:spPr>
          <a:xfrm>
            <a:off x="6411050" y="3458675"/>
            <a:ext cx="806400" cy="620700"/>
          </a:xfrm>
          <a:prstGeom prst="rect">
            <a:avLst/>
          </a:prstGeom>
          <a:solidFill>
            <a:srgbClr val="FFFF00">
              <a:alpha val="577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1"/>
          <p:cNvPicPr preferRelativeResize="0"/>
          <p:nvPr/>
        </p:nvPicPr>
        <p:blipFill>
          <a:blip r:embed="rId3">
            <a:alphaModFix/>
          </a:blip>
          <a:stretch>
            <a:fillRect/>
          </a:stretch>
        </p:blipFill>
        <p:spPr>
          <a:xfrm>
            <a:off x="2258450" y="152400"/>
            <a:ext cx="6783905" cy="4838699"/>
          </a:xfrm>
          <a:prstGeom prst="rect">
            <a:avLst/>
          </a:prstGeom>
          <a:noFill/>
          <a:ln>
            <a:noFill/>
          </a:ln>
        </p:spPr>
      </p:pic>
      <p:pic>
        <p:nvPicPr>
          <p:cNvPr id="176" name="Google Shape;176;p31"/>
          <p:cNvPicPr preferRelativeResize="0"/>
          <p:nvPr/>
        </p:nvPicPr>
        <p:blipFill>
          <a:blip r:embed="rId4">
            <a:alphaModFix amt="81000"/>
          </a:blip>
          <a:stretch>
            <a:fillRect/>
          </a:stretch>
        </p:blipFill>
        <p:spPr>
          <a:xfrm>
            <a:off x="2628625" y="252875"/>
            <a:ext cx="6413725" cy="4667750"/>
          </a:xfrm>
          <a:prstGeom prst="rect">
            <a:avLst/>
          </a:prstGeom>
          <a:noFill/>
          <a:ln>
            <a:noFill/>
          </a:ln>
        </p:spPr>
      </p:pic>
      <p:sp>
        <p:nvSpPr>
          <p:cNvPr id="177" name="Google Shape;177;p31"/>
          <p:cNvSpPr/>
          <p:nvPr/>
        </p:nvSpPr>
        <p:spPr>
          <a:xfrm>
            <a:off x="5796075" y="1590225"/>
            <a:ext cx="1209400" cy="934250"/>
          </a:xfrm>
          <a:custGeom>
            <a:avLst/>
            <a:gdLst/>
            <a:ahLst/>
            <a:cxnLst/>
            <a:rect l="l" t="t" r="r" b="b"/>
            <a:pathLst>
              <a:path w="48376" h="37370" extrusionOk="0">
                <a:moveTo>
                  <a:pt x="46072" y="2816"/>
                </a:moveTo>
                <a:lnTo>
                  <a:pt x="30715" y="0"/>
                </a:lnTo>
                <a:lnTo>
                  <a:pt x="8702" y="13822"/>
                </a:lnTo>
                <a:lnTo>
                  <a:pt x="0" y="24316"/>
                </a:lnTo>
                <a:lnTo>
                  <a:pt x="3071" y="35578"/>
                </a:lnTo>
                <a:lnTo>
                  <a:pt x="7423" y="37370"/>
                </a:lnTo>
                <a:lnTo>
                  <a:pt x="10238" y="31739"/>
                </a:lnTo>
                <a:lnTo>
                  <a:pt x="12286" y="24316"/>
                </a:lnTo>
                <a:lnTo>
                  <a:pt x="18429" y="17917"/>
                </a:lnTo>
                <a:lnTo>
                  <a:pt x="26619" y="13054"/>
                </a:lnTo>
                <a:lnTo>
                  <a:pt x="32762" y="9471"/>
                </a:lnTo>
                <a:lnTo>
                  <a:pt x="35322" y="10494"/>
                </a:lnTo>
                <a:lnTo>
                  <a:pt x="31994" y="17405"/>
                </a:lnTo>
                <a:lnTo>
                  <a:pt x="30459" y="20989"/>
                </a:lnTo>
                <a:lnTo>
                  <a:pt x="34298" y="21501"/>
                </a:lnTo>
                <a:lnTo>
                  <a:pt x="40697" y="15102"/>
                </a:lnTo>
                <a:lnTo>
                  <a:pt x="40697" y="8959"/>
                </a:lnTo>
                <a:lnTo>
                  <a:pt x="46072" y="7167"/>
                </a:lnTo>
                <a:lnTo>
                  <a:pt x="48376" y="4863"/>
                </a:lnTo>
                <a:close/>
              </a:path>
            </a:pathLst>
          </a:custGeom>
          <a:solidFill>
            <a:srgbClr val="FF0000">
              <a:alpha val="46430"/>
            </a:srgbClr>
          </a:solidFill>
          <a:ln w="9525" cap="flat" cmpd="sng">
            <a:solidFill>
              <a:schemeClr val="dk2"/>
            </a:solidFill>
            <a:prstDash val="solid"/>
            <a:round/>
            <a:headEnd type="none" w="med" len="med"/>
            <a:tailEnd type="none" w="med" len="med"/>
          </a:ln>
        </p:spPr>
      </p:sp>
      <p:sp>
        <p:nvSpPr>
          <p:cNvPr id="178" name="Google Shape;178;p31"/>
          <p:cNvSpPr txBox="1"/>
          <p:nvPr/>
        </p:nvSpPr>
        <p:spPr>
          <a:xfrm>
            <a:off x="69800" y="169650"/>
            <a:ext cx="2098800" cy="492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Open Sans"/>
                <a:ea typeface="Open Sans"/>
                <a:cs typeface="Open Sans"/>
                <a:sym typeface="Open Sans"/>
              </a:rPr>
              <a:t>Planning Approach</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The original areas don't match the terrain</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We cannot exceed </a:t>
            </a:r>
            <a:r>
              <a:rPr lang="en-GB" sz="1000" b="1">
                <a:latin typeface="Open Sans"/>
                <a:ea typeface="Open Sans"/>
                <a:cs typeface="Open Sans"/>
                <a:sym typeface="Open Sans"/>
              </a:rPr>
              <a:t>362,000</a:t>
            </a:r>
            <a:r>
              <a:rPr lang="en-GB" sz="1000">
                <a:latin typeface="Open Sans"/>
                <a:ea typeface="Open Sans"/>
                <a:cs typeface="Open Sans"/>
                <a:sym typeface="Open Sans"/>
              </a:rPr>
              <a:t> coverage in either area</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The RED area is an area of very high ground</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The YELLOW area has dense urban clutter, and a population of 80,000 people "outside" the RED (East) Polygon</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The ORANGE area also has population of 80,000 people "inside" the RED (East) Polygon</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We decided to outspill the RED polygon to work with the terrain to get a very high (&gt;72dBuV) signal in the dense urban, but "transfer" the people in the ORANGE zone to the PURPLE polygon</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p:txBody>
      </p:sp>
      <p:sp>
        <p:nvSpPr>
          <p:cNvPr id="179" name="Google Shape;179;p31"/>
          <p:cNvSpPr/>
          <p:nvPr/>
        </p:nvSpPr>
        <p:spPr>
          <a:xfrm>
            <a:off x="5950350" y="1833375"/>
            <a:ext cx="729475" cy="1023825"/>
          </a:xfrm>
          <a:custGeom>
            <a:avLst/>
            <a:gdLst/>
            <a:ahLst/>
            <a:cxnLst/>
            <a:rect l="l" t="t" r="r" b="b"/>
            <a:pathLst>
              <a:path w="29179" h="40953" extrusionOk="0">
                <a:moveTo>
                  <a:pt x="1024" y="27643"/>
                </a:moveTo>
                <a:lnTo>
                  <a:pt x="0" y="40953"/>
                </a:lnTo>
                <a:lnTo>
                  <a:pt x="27132" y="12030"/>
                </a:lnTo>
                <a:lnTo>
                  <a:pt x="24316" y="11518"/>
                </a:lnTo>
                <a:lnTo>
                  <a:pt x="29179" y="768"/>
                </a:lnTo>
                <a:lnTo>
                  <a:pt x="26364" y="0"/>
                </a:lnTo>
                <a:lnTo>
                  <a:pt x="12798" y="8446"/>
                </a:lnTo>
                <a:lnTo>
                  <a:pt x="6143" y="14845"/>
                </a:lnTo>
                <a:lnTo>
                  <a:pt x="4096" y="22268"/>
                </a:lnTo>
                <a:close/>
              </a:path>
            </a:pathLst>
          </a:custGeom>
          <a:solidFill>
            <a:srgbClr val="FFFF00">
              <a:alpha val="57740"/>
            </a:srgbClr>
          </a:solidFill>
          <a:ln w="9525" cap="flat" cmpd="sng">
            <a:solidFill>
              <a:schemeClr val="dk2"/>
            </a:solidFill>
            <a:prstDash val="solid"/>
            <a:round/>
            <a:headEnd type="none" w="med" len="med"/>
            <a:tailEnd type="none" w="med" len="med"/>
          </a:ln>
        </p:spPr>
      </p:sp>
      <p:sp>
        <p:nvSpPr>
          <p:cNvPr id="180" name="Google Shape;180;p31"/>
          <p:cNvSpPr/>
          <p:nvPr/>
        </p:nvSpPr>
        <p:spPr>
          <a:xfrm>
            <a:off x="6763025" y="1263875"/>
            <a:ext cx="2073225" cy="1919650"/>
          </a:xfrm>
          <a:custGeom>
            <a:avLst/>
            <a:gdLst/>
            <a:ahLst/>
            <a:cxnLst/>
            <a:rect l="l" t="t" r="r" b="b"/>
            <a:pathLst>
              <a:path w="82929" h="76786" extrusionOk="0">
                <a:moveTo>
                  <a:pt x="2559" y="28923"/>
                </a:moveTo>
                <a:lnTo>
                  <a:pt x="69108" y="76786"/>
                </a:lnTo>
                <a:lnTo>
                  <a:pt x="82929" y="50679"/>
                </a:lnTo>
                <a:lnTo>
                  <a:pt x="69875" y="15357"/>
                </a:lnTo>
                <a:lnTo>
                  <a:pt x="16381" y="0"/>
                </a:lnTo>
                <a:lnTo>
                  <a:pt x="0" y="27643"/>
                </a:lnTo>
                <a:close/>
              </a:path>
            </a:pathLst>
          </a:custGeom>
          <a:solidFill>
            <a:srgbClr val="FF9900">
              <a:alpha val="57740"/>
            </a:srgbClr>
          </a:solidFill>
          <a:ln w="9525" cap="flat" cmpd="sng">
            <a:solidFill>
              <a:schemeClr val="dk2"/>
            </a:solidFill>
            <a:prstDash val="solid"/>
            <a:round/>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10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10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10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6"/>
                                        </p:tgtEl>
                                        <p:attrNameLst>
                                          <p:attrName>style.visibility</p:attrName>
                                        </p:attrNameLst>
                                      </p:cBhvr>
                                      <p:to>
                                        <p:strVal val="visible"/>
                                      </p:to>
                                    </p:set>
                                    <p:animEffect transition="in" filter="fade">
                                      <p:cBhvr>
                                        <p:cTn id="27"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GB" sz="3640">
                <a:solidFill>
                  <a:srgbClr val="999999"/>
                </a:solidFill>
              </a:rPr>
              <a:t>A Little History</a:t>
            </a:r>
            <a:endParaRPr sz="3640">
              <a:solidFill>
                <a:srgbClr val="99999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2"/>
          <p:cNvPicPr preferRelativeResize="0"/>
          <p:nvPr/>
        </p:nvPicPr>
        <p:blipFill>
          <a:blip r:embed="rId3">
            <a:alphaModFix/>
          </a:blip>
          <a:stretch>
            <a:fillRect/>
          </a:stretch>
        </p:blipFill>
        <p:spPr>
          <a:xfrm>
            <a:off x="2501350" y="368000"/>
            <a:ext cx="6571475" cy="4604261"/>
          </a:xfrm>
          <a:prstGeom prst="rect">
            <a:avLst/>
          </a:prstGeom>
          <a:noFill/>
          <a:ln>
            <a:noFill/>
          </a:ln>
        </p:spPr>
      </p:pic>
      <p:sp>
        <p:nvSpPr>
          <p:cNvPr id="186" name="Google Shape;186;p32"/>
          <p:cNvSpPr/>
          <p:nvPr/>
        </p:nvSpPr>
        <p:spPr>
          <a:xfrm>
            <a:off x="5796075" y="1590225"/>
            <a:ext cx="1209400" cy="934250"/>
          </a:xfrm>
          <a:custGeom>
            <a:avLst/>
            <a:gdLst/>
            <a:ahLst/>
            <a:cxnLst/>
            <a:rect l="l" t="t" r="r" b="b"/>
            <a:pathLst>
              <a:path w="48376" h="37370" extrusionOk="0">
                <a:moveTo>
                  <a:pt x="46072" y="2816"/>
                </a:moveTo>
                <a:lnTo>
                  <a:pt x="30715" y="0"/>
                </a:lnTo>
                <a:lnTo>
                  <a:pt x="8702" y="13822"/>
                </a:lnTo>
                <a:lnTo>
                  <a:pt x="0" y="24316"/>
                </a:lnTo>
                <a:lnTo>
                  <a:pt x="3071" y="35578"/>
                </a:lnTo>
                <a:lnTo>
                  <a:pt x="7423" y="37370"/>
                </a:lnTo>
                <a:lnTo>
                  <a:pt x="10238" y="31739"/>
                </a:lnTo>
                <a:lnTo>
                  <a:pt x="12286" y="24316"/>
                </a:lnTo>
                <a:lnTo>
                  <a:pt x="18429" y="17917"/>
                </a:lnTo>
                <a:lnTo>
                  <a:pt x="26619" y="13054"/>
                </a:lnTo>
                <a:lnTo>
                  <a:pt x="32762" y="9471"/>
                </a:lnTo>
                <a:lnTo>
                  <a:pt x="35322" y="10494"/>
                </a:lnTo>
                <a:lnTo>
                  <a:pt x="31994" y="17405"/>
                </a:lnTo>
                <a:lnTo>
                  <a:pt x="30459" y="20989"/>
                </a:lnTo>
                <a:lnTo>
                  <a:pt x="34298" y="21501"/>
                </a:lnTo>
                <a:lnTo>
                  <a:pt x="40697" y="15102"/>
                </a:lnTo>
                <a:lnTo>
                  <a:pt x="40697" y="8959"/>
                </a:lnTo>
                <a:lnTo>
                  <a:pt x="46072" y="7167"/>
                </a:lnTo>
                <a:lnTo>
                  <a:pt x="48376" y="4863"/>
                </a:lnTo>
                <a:close/>
              </a:path>
            </a:pathLst>
          </a:custGeom>
          <a:solidFill>
            <a:srgbClr val="FF0000">
              <a:alpha val="46430"/>
            </a:srgbClr>
          </a:solidFill>
          <a:ln w="9525" cap="flat" cmpd="sng">
            <a:solidFill>
              <a:schemeClr val="dk2"/>
            </a:solidFill>
            <a:prstDash val="solid"/>
            <a:round/>
            <a:headEnd type="none" w="med" len="med"/>
            <a:tailEnd type="none" w="med" len="med"/>
          </a:ln>
        </p:spPr>
      </p:sp>
      <p:sp>
        <p:nvSpPr>
          <p:cNvPr id="187" name="Google Shape;187;p32"/>
          <p:cNvSpPr/>
          <p:nvPr/>
        </p:nvSpPr>
        <p:spPr>
          <a:xfrm>
            <a:off x="5950350" y="1833375"/>
            <a:ext cx="729475" cy="1023825"/>
          </a:xfrm>
          <a:custGeom>
            <a:avLst/>
            <a:gdLst/>
            <a:ahLst/>
            <a:cxnLst/>
            <a:rect l="l" t="t" r="r" b="b"/>
            <a:pathLst>
              <a:path w="29179" h="40953" extrusionOk="0">
                <a:moveTo>
                  <a:pt x="1024" y="27643"/>
                </a:moveTo>
                <a:lnTo>
                  <a:pt x="0" y="40953"/>
                </a:lnTo>
                <a:lnTo>
                  <a:pt x="27132" y="12030"/>
                </a:lnTo>
                <a:lnTo>
                  <a:pt x="24316" y="11518"/>
                </a:lnTo>
                <a:lnTo>
                  <a:pt x="29179" y="768"/>
                </a:lnTo>
                <a:lnTo>
                  <a:pt x="26364" y="0"/>
                </a:lnTo>
                <a:lnTo>
                  <a:pt x="12798" y="8446"/>
                </a:lnTo>
                <a:lnTo>
                  <a:pt x="6143" y="14845"/>
                </a:lnTo>
                <a:lnTo>
                  <a:pt x="4096" y="22268"/>
                </a:lnTo>
                <a:close/>
              </a:path>
            </a:pathLst>
          </a:custGeom>
          <a:solidFill>
            <a:srgbClr val="FFFF00">
              <a:alpha val="57740"/>
            </a:srgbClr>
          </a:solidFill>
          <a:ln w="9525" cap="flat" cmpd="sng">
            <a:solidFill>
              <a:schemeClr val="dk2"/>
            </a:solidFill>
            <a:prstDash val="solid"/>
            <a:round/>
            <a:headEnd type="none" w="med" len="med"/>
            <a:tailEnd type="none" w="med" len="med"/>
          </a:ln>
        </p:spPr>
      </p:sp>
      <p:sp>
        <p:nvSpPr>
          <p:cNvPr id="188" name="Google Shape;188;p32"/>
          <p:cNvSpPr/>
          <p:nvPr/>
        </p:nvSpPr>
        <p:spPr>
          <a:xfrm>
            <a:off x="6763025" y="1263875"/>
            <a:ext cx="2073225" cy="1919650"/>
          </a:xfrm>
          <a:custGeom>
            <a:avLst/>
            <a:gdLst/>
            <a:ahLst/>
            <a:cxnLst/>
            <a:rect l="l" t="t" r="r" b="b"/>
            <a:pathLst>
              <a:path w="82929" h="76786" extrusionOk="0">
                <a:moveTo>
                  <a:pt x="2559" y="28923"/>
                </a:moveTo>
                <a:lnTo>
                  <a:pt x="69108" y="76786"/>
                </a:lnTo>
                <a:lnTo>
                  <a:pt x="82929" y="50679"/>
                </a:lnTo>
                <a:lnTo>
                  <a:pt x="69875" y="15357"/>
                </a:lnTo>
                <a:lnTo>
                  <a:pt x="16381" y="0"/>
                </a:lnTo>
                <a:lnTo>
                  <a:pt x="0" y="27643"/>
                </a:lnTo>
                <a:close/>
              </a:path>
            </a:pathLst>
          </a:custGeom>
          <a:solidFill>
            <a:srgbClr val="FF9900">
              <a:alpha val="57740"/>
            </a:srgbClr>
          </a:solidFill>
          <a:ln w="9525" cap="flat" cmpd="sng">
            <a:solidFill>
              <a:schemeClr val="dk2"/>
            </a:solidFill>
            <a:prstDash val="solid"/>
            <a:round/>
            <a:headEnd type="none" w="med" len="med"/>
            <a:tailEnd type="none" w="med" len="med"/>
          </a:ln>
        </p:spPr>
      </p:sp>
      <p:sp>
        <p:nvSpPr>
          <p:cNvPr id="189" name="Google Shape;189;p32"/>
          <p:cNvSpPr txBox="1"/>
          <p:nvPr/>
        </p:nvSpPr>
        <p:spPr>
          <a:xfrm>
            <a:off x="69800" y="169650"/>
            <a:ext cx="2098800" cy="415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Open Sans"/>
                <a:ea typeface="Open Sans"/>
                <a:cs typeface="Open Sans"/>
                <a:sym typeface="Open Sans"/>
              </a:rPr>
              <a:t>East (Red) Polygon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Three low power transmission sites in an SFN (Channel 9B) covering 362,000 people (</a:t>
            </a:r>
            <a:r>
              <a:rPr lang="en-GB" sz="1000" u="sng">
                <a:latin typeface="Open Sans"/>
                <a:ea typeface="Open Sans"/>
                <a:cs typeface="Open Sans"/>
                <a:sym typeface="Open Sans"/>
              </a:rPr>
              <a:t>exactly)</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We had to </a:t>
            </a:r>
            <a:r>
              <a:rPr lang="en-GB" sz="1000" u="sng">
                <a:latin typeface="Open Sans"/>
                <a:ea typeface="Open Sans"/>
                <a:cs typeface="Open Sans"/>
                <a:sym typeface="Open Sans"/>
              </a:rPr>
              <a:t>reduce</a:t>
            </a:r>
            <a:r>
              <a:rPr lang="en-GB" sz="1000">
                <a:latin typeface="Open Sans"/>
                <a:ea typeface="Open Sans"/>
                <a:cs typeface="Open Sans"/>
                <a:sym typeface="Open Sans"/>
              </a:rPr>
              <a:t> power to keep within the 362,000 people limit</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b="1">
                <a:latin typeface="Open Sans"/>
                <a:ea typeface="Open Sans"/>
                <a:cs typeface="Open Sans"/>
                <a:sym typeface="Open Sans"/>
              </a:rPr>
              <a:t>Clifton</a:t>
            </a:r>
            <a:endParaRPr sz="1000" b="1">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65m office block</a:t>
            </a: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18W ERP</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b="1">
                <a:latin typeface="Open Sans"/>
                <a:ea typeface="Open Sans"/>
                <a:cs typeface="Open Sans"/>
                <a:sym typeface="Open Sans"/>
              </a:rPr>
              <a:t>Knowle</a:t>
            </a:r>
            <a:endParaRPr sz="1000" b="1">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30m shopping centre</a:t>
            </a: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15W ERP</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b="1">
                <a:latin typeface="Open Sans"/>
                <a:ea typeface="Open Sans"/>
                <a:cs typeface="Open Sans"/>
                <a:sym typeface="Open Sans"/>
              </a:rPr>
              <a:t>Keynsham</a:t>
            </a:r>
            <a:endParaRPr sz="1000" b="1">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20m Chimney</a:t>
            </a: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60W ERP</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p:txBody>
      </p:sp>
      <p:sp>
        <p:nvSpPr>
          <p:cNvPr id="190" name="Google Shape;190;p32"/>
          <p:cNvSpPr/>
          <p:nvPr/>
        </p:nvSpPr>
        <p:spPr>
          <a:xfrm>
            <a:off x="5956750" y="2479625"/>
            <a:ext cx="447900" cy="2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800"/>
              <a:t>Clifton</a:t>
            </a:r>
            <a:endParaRPr sz="800"/>
          </a:p>
        </p:txBody>
      </p:sp>
      <p:sp>
        <p:nvSpPr>
          <p:cNvPr id="191" name="Google Shape;191;p32"/>
          <p:cNvSpPr/>
          <p:nvPr/>
        </p:nvSpPr>
        <p:spPr>
          <a:xfrm>
            <a:off x="6493075" y="2966025"/>
            <a:ext cx="447900" cy="2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800"/>
              <a:t>Knowle</a:t>
            </a:r>
            <a:endParaRPr sz="800"/>
          </a:p>
        </p:txBody>
      </p:sp>
      <p:sp>
        <p:nvSpPr>
          <p:cNvPr id="192" name="Google Shape;192;p32"/>
          <p:cNvSpPr/>
          <p:nvPr/>
        </p:nvSpPr>
        <p:spPr>
          <a:xfrm>
            <a:off x="6967775" y="3783900"/>
            <a:ext cx="583800" cy="2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800"/>
              <a:t>Keynsham</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3"/>
          <p:cNvPicPr preferRelativeResize="0"/>
          <p:nvPr/>
        </p:nvPicPr>
        <p:blipFill>
          <a:blip r:embed="rId3">
            <a:alphaModFix/>
          </a:blip>
          <a:stretch>
            <a:fillRect/>
          </a:stretch>
        </p:blipFill>
        <p:spPr>
          <a:xfrm>
            <a:off x="2501350" y="386091"/>
            <a:ext cx="6571475" cy="4586159"/>
          </a:xfrm>
          <a:prstGeom prst="rect">
            <a:avLst/>
          </a:prstGeom>
          <a:noFill/>
          <a:ln>
            <a:noFill/>
          </a:ln>
        </p:spPr>
      </p:pic>
      <p:sp>
        <p:nvSpPr>
          <p:cNvPr id="198" name="Google Shape;198;p33"/>
          <p:cNvSpPr/>
          <p:nvPr/>
        </p:nvSpPr>
        <p:spPr>
          <a:xfrm>
            <a:off x="5796075" y="1590225"/>
            <a:ext cx="1209400" cy="934250"/>
          </a:xfrm>
          <a:custGeom>
            <a:avLst/>
            <a:gdLst/>
            <a:ahLst/>
            <a:cxnLst/>
            <a:rect l="l" t="t" r="r" b="b"/>
            <a:pathLst>
              <a:path w="48376" h="37370" extrusionOk="0">
                <a:moveTo>
                  <a:pt x="46072" y="2816"/>
                </a:moveTo>
                <a:lnTo>
                  <a:pt x="30715" y="0"/>
                </a:lnTo>
                <a:lnTo>
                  <a:pt x="8702" y="13822"/>
                </a:lnTo>
                <a:lnTo>
                  <a:pt x="0" y="24316"/>
                </a:lnTo>
                <a:lnTo>
                  <a:pt x="3071" y="35578"/>
                </a:lnTo>
                <a:lnTo>
                  <a:pt x="7423" y="37370"/>
                </a:lnTo>
                <a:lnTo>
                  <a:pt x="10238" y="31739"/>
                </a:lnTo>
                <a:lnTo>
                  <a:pt x="12286" y="24316"/>
                </a:lnTo>
                <a:lnTo>
                  <a:pt x="18429" y="17917"/>
                </a:lnTo>
                <a:lnTo>
                  <a:pt x="26619" y="13054"/>
                </a:lnTo>
                <a:lnTo>
                  <a:pt x="32762" y="9471"/>
                </a:lnTo>
                <a:lnTo>
                  <a:pt x="35322" y="10494"/>
                </a:lnTo>
                <a:lnTo>
                  <a:pt x="31994" y="17405"/>
                </a:lnTo>
                <a:lnTo>
                  <a:pt x="30459" y="20989"/>
                </a:lnTo>
                <a:lnTo>
                  <a:pt x="34298" y="21501"/>
                </a:lnTo>
                <a:lnTo>
                  <a:pt x="40697" y="15102"/>
                </a:lnTo>
                <a:lnTo>
                  <a:pt x="40697" y="8959"/>
                </a:lnTo>
                <a:lnTo>
                  <a:pt x="46072" y="7167"/>
                </a:lnTo>
                <a:lnTo>
                  <a:pt x="48376" y="4863"/>
                </a:lnTo>
                <a:close/>
              </a:path>
            </a:pathLst>
          </a:custGeom>
          <a:solidFill>
            <a:srgbClr val="FF0000">
              <a:alpha val="46430"/>
            </a:srgbClr>
          </a:solidFill>
          <a:ln w="9525" cap="flat" cmpd="sng">
            <a:solidFill>
              <a:schemeClr val="dk2"/>
            </a:solidFill>
            <a:prstDash val="solid"/>
            <a:round/>
            <a:headEnd type="none" w="med" len="med"/>
            <a:tailEnd type="none" w="med" len="med"/>
          </a:ln>
        </p:spPr>
      </p:sp>
      <p:sp>
        <p:nvSpPr>
          <p:cNvPr id="199" name="Google Shape;199;p33"/>
          <p:cNvSpPr/>
          <p:nvPr/>
        </p:nvSpPr>
        <p:spPr>
          <a:xfrm>
            <a:off x="5950350" y="1833375"/>
            <a:ext cx="729475" cy="1023825"/>
          </a:xfrm>
          <a:custGeom>
            <a:avLst/>
            <a:gdLst/>
            <a:ahLst/>
            <a:cxnLst/>
            <a:rect l="l" t="t" r="r" b="b"/>
            <a:pathLst>
              <a:path w="29179" h="40953" extrusionOk="0">
                <a:moveTo>
                  <a:pt x="1024" y="27643"/>
                </a:moveTo>
                <a:lnTo>
                  <a:pt x="0" y="40953"/>
                </a:lnTo>
                <a:lnTo>
                  <a:pt x="27132" y="12030"/>
                </a:lnTo>
                <a:lnTo>
                  <a:pt x="24316" y="11518"/>
                </a:lnTo>
                <a:lnTo>
                  <a:pt x="29179" y="768"/>
                </a:lnTo>
                <a:lnTo>
                  <a:pt x="26364" y="0"/>
                </a:lnTo>
                <a:lnTo>
                  <a:pt x="12798" y="8446"/>
                </a:lnTo>
                <a:lnTo>
                  <a:pt x="6143" y="14845"/>
                </a:lnTo>
                <a:lnTo>
                  <a:pt x="4096" y="22268"/>
                </a:lnTo>
                <a:close/>
              </a:path>
            </a:pathLst>
          </a:custGeom>
          <a:solidFill>
            <a:srgbClr val="FFFF00">
              <a:alpha val="57740"/>
            </a:srgbClr>
          </a:solidFill>
          <a:ln w="9525" cap="flat" cmpd="sng">
            <a:solidFill>
              <a:schemeClr val="dk2"/>
            </a:solidFill>
            <a:prstDash val="solid"/>
            <a:round/>
            <a:headEnd type="none" w="med" len="med"/>
            <a:tailEnd type="none" w="med" len="med"/>
          </a:ln>
        </p:spPr>
      </p:sp>
      <p:sp>
        <p:nvSpPr>
          <p:cNvPr id="200" name="Google Shape;200;p33"/>
          <p:cNvSpPr/>
          <p:nvPr/>
        </p:nvSpPr>
        <p:spPr>
          <a:xfrm>
            <a:off x="6839225" y="1340075"/>
            <a:ext cx="2073225" cy="1919650"/>
          </a:xfrm>
          <a:custGeom>
            <a:avLst/>
            <a:gdLst/>
            <a:ahLst/>
            <a:cxnLst/>
            <a:rect l="l" t="t" r="r" b="b"/>
            <a:pathLst>
              <a:path w="82929" h="76786" extrusionOk="0">
                <a:moveTo>
                  <a:pt x="2559" y="28923"/>
                </a:moveTo>
                <a:lnTo>
                  <a:pt x="69108" y="76786"/>
                </a:lnTo>
                <a:lnTo>
                  <a:pt x="82929" y="50679"/>
                </a:lnTo>
                <a:lnTo>
                  <a:pt x="69875" y="15357"/>
                </a:lnTo>
                <a:lnTo>
                  <a:pt x="16381" y="0"/>
                </a:lnTo>
                <a:lnTo>
                  <a:pt x="0" y="27643"/>
                </a:lnTo>
                <a:close/>
              </a:path>
            </a:pathLst>
          </a:custGeom>
          <a:solidFill>
            <a:srgbClr val="FF9900">
              <a:alpha val="57740"/>
            </a:srgbClr>
          </a:solidFill>
          <a:ln w="9525" cap="flat" cmpd="sng">
            <a:solidFill>
              <a:schemeClr val="dk2"/>
            </a:solidFill>
            <a:prstDash val="solid"/>
            <a:round/>
            <a:headEnd type="none" w="med" len="med"/>
            <a:tailEnd type="none" w="med" len="med"/>
          </a:ln>
        </p:spPr>
      </p:sp>
      <p:sp>
        <p:nvSpPr>
          <p:cNvPr id="201" name="Google Shape;201;p33"/>
          <p:cNvSpPr txBox="1"/>
          <p:nvPr/>
        </p:nvSpPr>
        <p:spPr>
          <a:xfrm>
            <a:off x="69800" y="169650"/>
            <a:ext cx="2282400" cy="292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Open Sans"/>
                <a:ea typeface="Open Sans"/>
                <a:cs typeface="Open Sans"/>
                <a:sym typeface="Open Sans"/>
              </a:rPr>
              <a:t>West (Purple) Polygon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Two medium power transmission sites in an SFN (Channel 12B) covering 255,000 people</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We had to </a:t>
            </a:r>
            <a:r>
              <a:rPr lang="en-GB" sz="1000" u="sng">
                <a:latin typeface="Open Sans"/>
                <a:ea typeface="Open Sans"/>
                <a:cs typeface="Open Sans"/>
                <a:sym typeface="Open Sans"/>
              </a:rPr>
              <a:t>reduce</a:t>
            </a:r>
            <a:r>
              <a:rPr lang="en-GB" sz="1000">
                <a:latin typeface="Open Sans"/>
                <a:ea typeface="Open Sans"/>
                <a:cs typeface="Open Sans"/>
                <a:sym typeface="Open Sans"/>
              </a:rPr>
              <a:t> power to avoid interference to neighbouring blocks</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b="1">
                <a:latin typeface="Open Sans"/>
                <a:ea typeface="Open Sans"/>
                <a:cs typeface="Open Sans"/>
                <a:sym typeface="Open Sans"/>
              </a:rPr>
              <a:t>UWE</a:t>
            </a:r>
            <a:endParaRPr sz="1000" b="1">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35m University Building</a:t>
            </a: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100W ERP</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b="1">
                <a:latin typeface="Open Sans"/>
                <a:ea typeface="Open Sans"/>
                <a:cs typeface="Open Sans"/>
                <a:sym typeface="Open Sans"/>
              </a:rPr>
              <a:t>Kings Weston</a:t>
            </a:r>
            <a:endParaRPr sz="1000" b="1">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30m tower</a:t>
            </a: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80W ERP</a:t>
            </a:r>
            <a:endParaRPr sz="1000">
              <a:latin typeface="Open Sans"/>
              <a:ea typeface="Open Sans"/>
              <a:cs typeface="Open Sans"/>
              <a:sym typeface="Open Sans"/>
            </a:endParaRPr>
          </a:p>
        </p:txBody>
      </p:sp>
      <p:sp>
        <p:nvSpPr>
          <p:cNvPr id="202" name="Google Shape;202;p33"/>
          <p:cNvSpPr/>
          <p:nvPr/>
        </p:nvSpPr>
        <p:spPr>
          <a:xfrm>
            <a:off x="6775800" y="1526200"/>
            <a:ext cx="447900" cy="2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800"/>
              <a:t>UWE</a:t>
            </a:r>
            <a:endParaRPr sz="800"/>
          </a:p>
        </p:txBody>
      </p:sp>
      <p:sp>
        <p:nvSpPr>
          <p:cNvPr id="203" name="Google Shape;203;p33"/>
          <p:cNvSpPr/>
          <p:nvPr/>
        </p:nvSpPr>
        <p:spPr>
          <a:xfrm>
            <a:off x="5124900" y="1545525"/>
            <a:ext cx="583800" cy="358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800"/>
              <a:t>Kings Weston</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a:blip r:embed="rId3">
            <a:alphaModFix/>
          </a:blip>
          <a:stretch>
            <a:fillRect/>
          </a:stretch>
        </p:blipFill>
        <p:spPr>
          <a:xfrm>
            <a:off x="2501350" y="392116"/>
            <a:ext cx="6571475" cy="4580134"/>
          </a:xfrm>
          <a:prstGeom prst="rect">
            <a:avLst/>
          </a:prstGeom>
          <a:noFill/>
          <a:ln>
            <a:noFill/>
          </a:ln>
        </p:spPr>
      </p:pic>
      <p:sp>
        <p:nvSpPr>
          <p:cNvPr id="209" name="Google Shape;209;p34"/>
          <p:cNvSpPr txBox="1"/>
          <p:nvPr/>
        </p:nvSpPr>
        <p:spPr>
          <a:xfrm>
            <a:off x="69800" y="169650"/>
            <a:ext cx="2098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Open Sans"/>
                <a:ea typeface="Open Sans"/>
                <a:cs typeface="Open Sans"/>
                <a:sym typeface="Open Sans"/>
              </a:rPr>
              <a:t>Both Polygons</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Five sites</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Aggregate coverage, 536,000 people</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a:p>
            <a:pPr marL="0" lvl="0" indent="0" algn="l" rtl="0">
              <a:spcBef>
                <a:spcPts val="0"/>
              </a:spcBef>
              <a:spcAft>
                <a:spcPts val="0"/>
              </a:spcAft>
              <a:buNone/>
            </a:pPr>
            <a:r>
              <a:rPr lang="en-GB" sz="1000">
                <a:latin typeface="Open Sans"/>
                <a:ea typeface="Open Sans"/>
                <a:cs typeface="Open Sans"/>
                <a:sym typeface="Open Sans"/>
              </a:rPr>
              <a:t>Overlap ~80,000 in the most dense / cluttered part of the city</a:t>
            </a:r>
            <a:endParaRPr sz="1000">
              <a:latin typeface="Open Sans"/>
              <a:ea typeface="Open Sans"/>
              <a:cs typeface="Open Sans"/>
              <a:sym typeface="Open Sans"/>
            </a:endParaRPr>
          </a:p>
        </p:txBody>
      </p:sp>
      <p:sp>
        <p:nvSpPr>
          <p:cNvPr id="210" name="Google Shape;210;p34"/>
          <p:cNvSpPr/>
          <p:nvPr/>
        </p:nvSpPr>
        <p:spPr>
          <a:xfrm>
            <a:off x="5956750" y="2479625"/>
            <a:ext cx="447900" cy="2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800"/>
              <a:t>Clifton</a:t>
            </a:r>
            <a:endParaRPr sz="800"/>
          </a:p>
        </p:txBody>
      </p:sp>
      <p:sp>
        <p:nvSpPr>
          <p:cNvPr id="211" name="Google Shape;211;p34"/>
          <p:cNvSpPr/>
          <p:nvPr/>
        </p:nvSpPr>
        <p:spPr>
          <a:xfrm>
            <a:off x="6493075" y="2966025"/>
            <a:ext cx="447900" cy="2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800"/>
              <a:t>Knowle</a:t>
            </a:r>
            <a:endParaRPr sz="800"/>
          </a:p>
        </p:txBody>
      </p:sp>
      <p:sp>
        <p:nvSpPr>
          <p:cNvPr id="212" name="Google Shape;212;p34"/>
          <p:cNvSpPr/>
          <p:nvPr/>
        </p:nvSpPr>
        <p:spPr>
          <a:xfrm>
            <a:off x="6967775" y="3783900"/>
            <a:ext cx="583800" cy="2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800"/>
              <a:t>Keynsham</a:t>
            </a:r>
            <a:endParaRPr sz="800"/>
          </a:p>
        </p:txBody>
      </p:sp>
      <p:sp>
        <p:nvSpPr>
          <p:cNvPr id="213" name="Google Shape;213;p34"/>
          <p:cNvSpPr/>
          <p:nvPr/>
        </p:nvSpPr>
        <p:spPr>
          <a:xfrm>
            <a:off x="6775800" y="1526200"/>
            <a:ext cx="447900" cy="2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800"/>
              <a:t>UWE</a:t>
            </a:r>
            <a:endParaRPr sz="800"/>
          </a:p>
        </p:txBody>
      </p:sp>
      <p:sp>
        <p:nvSpPr>
          <p:cNvPr id="214" name="Google Shape;214;p34"/>
          <p:cNvSpPr/>
          <p:nvPr/>
        </p:nvSpPr>
        <p:spPr>
          <a:xfrm>
            <a:off x="5124900" y="1545525"/>
            <a:ext cx="583800" cy="358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GB" sz="800"/>
              <a:t>Kings Weston</a:t>
            </a:r>
            <a:endParaRPr sz="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Planning versus Actual</a:t>
            </a:r>
            <a:endParaRPr/>
          </a:p>
        </p:txBody>
      </p:sp>
      <p:sp>
        <p:nvSpPr>
          <p:cNvPr id="220" name="Google Shape;220;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Actual coverage seems to match planning </a:t>
            </a:r>
            <a:r>
              <a:rPr lang="en-GB" u="sng"/>
              <a:t>quite well</a:t>
            </a:r>
            <a:endParaRPr u="sng"/>
          </a:p>
          <a:p>
            <a:pPr marL="0" lvl="0" indent="0" algn="l" rtl="0">
              <a:spcBef>
                <a:spcPts val="1200"/>
              </a:spcBef>
              <a:spcAft>
                <a:spcPts val="0"/>
              </a:spcAft>
              <a:buNone/>
            </a:pPr>
            <a:r>
              <a:rPr lang="en-GB"/>
              <a:t>Planned using:</a:t>
            </a:r>
            <a:endParaRPr/>
          </a:p>
          <a:p>
            <a:pPr marL="457200" lvl="0" indent="-342900" algn="l" rtl="0">
              <a:spcBef>
                <a:spcPts val="1200"/>
              </a:spcBef>
              <a:spcAft>
                <a:spcPts val="0"/>
              </a:spcAft>
              <a:buSzPts val="1800"/>
              <a:buChar char="●"/>
            </a:pPr>
            <a:r>
              <a:rPr lang="en-GB"/>
              <a:t>UK Ordnance Survey Terrain @ 50m resolution</a:t>
            </a:r>
            <a:endParaRPr/>
          </a:p>
          <a:p>
            <a:pPr marL="457200" lvl="0" indent="-342900" algn="l" rtl="0">
              <a:spcBef>
                <a:spcPts val="0"/>
              </a:spcBef>
              <a:spcAft>
                <a:spcPts val="0"/>
              </a:spcAft>
              <a:buSzPts val="1800"/>
              <a:buChar char="●"/>
            </a:pPr>
            <a:r>
              <a:rPr lang="en-GB"/>
              <a:t>UK DEFRA / Ordnance Survey Clutter @50m resolution</a:t>
            </a:r>
            <a:endParaRPr/>
          </a:p>
          <a:p>
            <a:pPr marL="457200" lvl="0" indent="-342900" algn="l" rtl="0">
              <a:spcBef>
                <a:spcPts val="0"/>
              </a:spcBef>
              <a:spcAft>
                <a:spcPts val="0"/>
              </a:spcAft>
              <a:buSzPts val="1800"/>
              <a:buChar char="●"/>
            </a:pPr>
            <a:r>
              <a:rPr lang="en-GB"/>
              <a:t>Deygout 94 algorithm</a:t>
            </a:r>
            <a:endParaRPr/>
          </a:p>
          <a:p>
            <a:pPr marL="457200" lvl="0" indent="-342900" algn="l" rtl="0">
              <a:spcBef>
                <a:spcPts val="0"/>
              </a:spcBef>
              <a:spcAft>
                <a:spcPts val="0"/>
              </a:spcAft>
              <a:buSzPts val="1800"/>
              <a:buChar char="●"/>
            </a:pPr>
            <a:r>
              <a:rPr lang="en-GB"/>
              <a:t>Inclusion of fresnel effects</a:t>
            </a:r>
            <a:endParaRPr/>
          </a:p>
          <a:p>
            <a:pPr marL="457200" lvl="0" indent="-342900" algn="l" rtl="0">
              <a:spcBef>
                <a:spcPts val="0"/>
              </a:spcBef>
              <a:spcAft>
                <a:spcPts val="0"/>
              </a:spcAft>
              <a:buSzPts val="1800"/>
              <a:buChar char="●"/>
            </a:pPr>
            <a:r>
              <a:rPr lang="en-GB"/>
              <a:t>Target FS - &gt;70dBµV in "dense urban", 63dBµV for "urban"</a:t>
            </a:r>
            <a:endParaRPr/>
          </a:p>
          <a:p>
            <a:pPr marL="457200" lvl="0" indent="-342900" algn="l" rtl="0">
              <a:spcBef>
                <a:spcPts val="0"/>
              </a:spcBef>
              <a:spcAft>
                <a:spcPts val="0"/>
              </a:spcAft>
              <a:buSzPts val="1800"/>
              <a:buChar char="●"/>
            </a:pPr>
            <a:r>
              <a:rPr lang="en-GB"/>
              <a:t>Coverage </a:t>
            </a:r>
            <a:r>
              <a:rPr lang="en-GB" u="sng"/>
              <a:t>below</a:t>
            </a:r>
            <a:r>
              <a:rPr lang="en-GB"/>
              <a:t> 63dBµV is not considered for population count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Appropriate Technology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Open Source Multiplexer</a:t>
            </a:r>
            <a:endParaRPr/>
          </a:p>
        </p:txBody>
      </p:sp>
      <p:sp>
        <p:nvSpPr>
          <p:cNvPr id="231" name="Google Shape;231;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u="sng">
                <a:solidFill>
                  <a:schemeClr val="hlink"/>
                </a:solidFill>
                <a:hlinkClick r:id="rId3"/>
              </a:rPr>
              <a:t>https://github.com/opendigitalradio</a:t>
            </a:r>
            <a:endParaRPr/>
          </a:p>
          <a:p>
            <a:pPr marL="0" lvl="0" indent="0" algn="l" rtl="0">
              <a:spcBef>
                <a:spcPts val="1200"/>
              </a:spcBef>
              <a:spcAft>
                <a:spcPts val="0"/>
              </a:spcAft>
              <a:buNone/>
            </a:pPr>
            <a:r>
              <a:rPr lang="en-GB"/>
              <a:t>Fully featured, entirely compliant, DAB+ multiplexer in software</a:t>
            </a:r>
            <a:endParaRPr/>
          </a:p>
          <a:p>
            <a:pPr marL="0" lvl="0" indent="0" algn="l" rtl="0">
              <a:spcBef>
                <a:spcPts val="1200"/>
              </a:spcBef>
              <a:spcAft>
                <a:spcPts val="0"/>
              </a:spcAft>
              <a:buNone/>
            </a:pPr>
            <a:r>
              <a:rPr lang="en-GB"/>
              <a:t>Audio encoding, PAD encoding, EDI tools etc.</a:t>
            </a:r>
            <a:endParaRPr/>
          </a:p>
          <a:p>
            <a:pPr marL="0" lvl="0" indent="0" algn="l" rtl="0">
              <a:spcBef>
                <a:spcPts val="1200"/>
              </a:spcBef>
              <a:spcAft>
                <a:spcPts val="0"/>
              </a:spcAft>
              <a:buNone/>
            </a:pPr>
            <a:r>
              <a:rPr lang="en-GB"/>
              <a:t>Runs on Linux (Debian / Ubuntu)</a:t>
            </a:r>
            <a:endParaRPr/>
          </a:p>
          <a:p>
            <a:pPr marL="0" lvl="0" indent="0" algn="l" rtl="0">
              <a:spcBef>
                <a:spcPts val="1200"/>
              </a:spcBef>
              <a:spcAft>
                <a:spcPts val="0"/>
              </a:spcAft>
              <a:buNone/>
            </a:pPr>
            <a:r>
              <a:rPr lang="en-GB"/>
              <a:t>Configured in a similar way to apache webserver or nginx</a:t>
            </a:r>
            <a:endParaRPr/>
          </a:p>
          <a:p>
            <a:pPr marL="0" lvl="0" indent="0" algn="l" rtl="0">
              <a:spcBef>
                <a:spcPts val="1200"/>
              </a:spcBef>
              <a:spcAft>
                <a:spcPts val="0"/>
              </a:spcAft>
              <a:buNone/>
            </a:pPr>
            <a:r>
              <a:rPr lang="en-GB"/>
              <a:t>Telemetry and monitoring using munin</a:t>
            </a:r>
            <a:endParaRPr/>
          </a:p>
          <a:p>
            <a:pPr marL="0" lvl="0" indent="0" algn="l" rtl="0">
              <a:spcBef>
                <a:spcPts val="1200"/>
              </a:spcBef>
              <a:spcAft>
                <a:spcPts val="1200"/>
              </a:spcAft>
              <a:buNone/>
            </a:pPr>
            <a:r>
              <a:rPr lang="en-GB"/>
              <a:t>Takes about 60 minutes to install / configure an entire multiplex from scratch</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8"/>
          <p:cNvSpPr/>
          <p:nvPr/>
        </p:nvSpPr>
        <p:spPr>
          <a:xfrm>
            <a:off x="5913675" y="2577675"/>
            <a:ext cx="998400" cy="746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8"/>
          <p:cNvSpPr/>
          <p:nvPr/>
        </p:nvSpPr>
        <p:spPr>
          <a:xfrm>
            <a:off x="7384900" y="1643550"/>
            <a:ext cx="1033500" cy="291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Open Source Multiplexer</a:t>
            </a:r>
            <a:endParaRPr/>
          </a:p>
        </p:txBody>
      </p:sp>
      <p:sp>
        <p:nvSpPr>
          <p:cNvPr id="239" name="Google Shape;239;p38"/>
          <p:cNvSpPr txBox="1">
            <a:spLocks noGrp="1"/>
          </p:cNvSpPr>
          <p:nvPr>
            <p:ph type="body" idx="1"/>
          </p:nvPr>
        </p:nvSpPr>
        <p:spPr>
          <a:xfrm>
            <a:off x="311700" y="1152475"/>
            <a:ext cx="4662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We transmit 13 DAB+ radio services</a:t>
            </a:r>
            <a:endParaRPr/>
          </a:p>
          <a:p>
            <a:pPr marL="0" lvl="0" indent="0" algn="l" rtl="0">
              <a:spcBef>
                <a:spcPts val="1200"/>
              </a:spcBef>
              <a:spcAft>
                <a:spcPts val="0"/>
              </a:spcAft>
              <a:buNone/>
            </a:pPr>
            <a:r>
              <a:rPr lang="en-GB"/>
              <a:t>We also transmit</a:t>
            </a:r>
            <a:endParaRPr/>
          </a:p>
          <a:p>
            <a:pPr marL="457200" lvl="0" indent="-342900" algn="l" rtl="0">
              <a:spcBef>
                <a:spcPts val="1200"/>
              </a:spcBef>
              <a:spcAft>
                <a:spcPts val="0"/>
              </a:spcAft>
              <a:buSzPts val="1800"/>
              <a:buChar char="●"/>
            </a:pPr>
            <a:r>
              <a:rPr lang="en-GB"/>
              <a:t>Slideshow</a:t>
            </a:r>
            <a:endParaRPr/>
          </a:p>
          <a:p>
            <a:pPr marL="457200" lvl="0" indent="-342900" algn="l" rtl="0">
              <a:spcBef>
                <a:spcPts val="0"/>
              </a:spcBef>
              <a:spcAft>
                <a:spcPts val="0"/>
              </a:spcAft>
              <a:buSzPts val="1800"/>
              <a:buChar char="●"/>
            </a:pPr>
            <a:r>
              <a:rPr lang="en-GB"/>
              <a:t>DLS / DL+ Text information</a:t>
            </a:r>
            <a:endParaRPr/>
          </a:p>
          <a:p>
            <a:pPr marL="457200" lvl="0" indent="-342900" algn="l" rtl="0">
              <a:spcBef>
                <a:spcPts val="0"/>
              </a:spcBef>
              <a:spcAft>
                <a:spcPts val="0"/>
              </a:spcAft>
              <a:buSzPts val="1800"/>
              <a:buChar char="●"/>
            </a:pPr>
            <a:r>
              <a:rPr lang="en-GB"/>
              <a:t>DAB SPI (EPG) for station logos in cars</a:t>
            </a:r>
            <a:endParaRPr/>
          </a:p>
          <a:p>
            <a:pPr marL="0" lvl="0" indent="0" algn="l" rtl="0">
              <a:spcBef>
                <a:spcPts val="1200"/>
              </a:spcBef>
              <a:spcAft>
                <a:spcPts val="1200"/>
              </a:spcAft>
              <a:buNone/>
            </a:pPr>
            <a:r>
              <a:rPr lang="en-GB"/>
              <a:t>All audio is sourced from internet streams and transcoded to DAB+</a:t>
            </a:r>
            <a:endParaRPr/>
          </a:p>
        </p:txBody>
      </p:sp>
      <p:grpSp>
        <p:nvGrpSpPr>
          <p:cNvPr id="240" name="Google Shape;240;p38"/>
          <p:cNvGrpSpPr/>
          <p:nvPr/>
        </p:nvGrpSpPr>
        <p:grpSpPr>
          <a:xfrm>
            <a:off x="7590060" y="2010200"/>
            <a:ext cx="747630" cy="412262"/>
            <a:chOff x="5911975" y="3644050"/>
            <a:chExt cx="2130000" cy="1174200"/>
          </a:xfrm>
        </p:grpSpPr>
        <p:sp>
          <p:nvSpPr>
            <p:cNvPr id="241" name="Google Shape;241;p38"/>
            <p:cNvSpPr/>
            <p:nvPr/>
          </p:nvSpPr>
          <p:spPr>
            <a:xfrm>
              <a:off x="5911975" y="3644050"/>
              <a:ext cx="2130000" cy="11742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38"/>
            <p:cNvPicPr preferRelativeResize="0"/>
            <p:nvPr/>
          </p:nvPicPr>
          <p:blipFill>
            <a:blip r:embed="rId3">
              <a:alphaModFix/>
            </a:blip>
            <a:stretch>
              <a:fillRect/>
            </a:stretch>
          </p:blipFill>
          <p:spPr>
            <a:xfrm>
              <a:off x="6029050" y="3736476"/>
              <a:ext cx="1894925" cy="974700"/>
            </a:xfrm>
            <a:prstGeom prst="rect">
              <a:avLst/>
            </a:prstGeom>
            <a:noFill/>
            <a:ln>
              <a:noFill/>
            </a:ln>
          </p:spPr>
        </p:pic>
      </p:grpSp>
      <p:pic>
        <p:nvPicPr>
          <p:cNvPr id="243" name="Google Shape;243;p38"/>
          <p:cNvPicPr preferRelativeResize="0"/>
          <p:nvPr/>
        </p:nvPicPr>
        <p:blipFill>
          <a:blip r:embed="rId4">
            <a:alphaModFix/>
          </a:blip>
          <a:stretch>
            <a:fillRect/>
          </a:stretch>
        </p:blipFill>
        <p:spPr>
          <a:xfrm>
            <a:off x="6804223" y="1562792"/>
            <a:ext cx="451707" cy="451713"/>
          </a:xfrm>
          <a:prstGeom prst="rect">
            <a:avLst/>
          </a:prstGeom>
          <a:noFill/>
          <a:ln>
            <a:noFill/>
          </a:ln>
        </p:spPr>
      </p:pic>
      <p:pic>
        <p:nvPicPr>
          <p:cNvPr id="244" name="Google Shape;244;p38"/>
          <p:cNvPicPr preferRelativeResize="0"/>
          <p:nvPr/>
        </p:nvPicPr>
        <p:blipFill>
          <a:blip r:embed="rId5">
            <a:alphaModFix/>
          </a:blip>
          <a:stretch>
            <a:fillRect/>
          </a:stretch>
        </p:blipFill>
        <p:spPr>
          <a:xfrm>
            <a:off x="7394618" y="1661689"/>
            <a:ext cx="959427" cy="253919"/>
          </a:xfrm>
          <a:prstGeom prst="rect">
            <a:avLst/>
          </a:prstGeom>
          <a:noFill/>
          <a:ln>
            <a:noFill/>
          </a:ln>
        </p:spPr>
      </p:pic>
      <p:pic>
        <p:nvPicPr>
          <p:cNvPr id="245" name="Google Shape;245;p38"/>
          <p:cNvPicPr preferRelativeResize="0"/>
          <p:nvPr/>
        </p:nvPicPr>
        <p:blipFill>
          <a:blip r:embed="rId6">
            <a:alphaModFix/>
          </a:blip>
          <a:stretch>
            <a:fillRect/>
          </a:stretch>
        </p:blipFill>
        <p:spPr>
          <a:xfrm>
            <a:off x="5722692" y="1611607"/>
            <a:ext cx="793493" cy="323537"/>
          </a:xfrm>
          <a:prstGeom prst="rect">
            <a:avLst/>
          </a:prstGeom>
          <a:noFill/>
          <a:ln>
            <a:noFill/>
          </a:ln>
        </p:spPr>
      </p:pic>
      <p:pic>
        <p:nvPicPr>
          <p:cNvPr id="246" name="Google Shape;246;p38"/>
          <p:cNvPicPr preferRelativeResize="0"/>
          <p:nvPr/>
        </p:nvPicPr>
        <p:blipFill rotWithShape="1">
          <a:blip r:embed="rId7">
            <a:alphaModFix/>
          </a:blip>
          <a:srcRect l="3236" r="3479" b="5651"/>
          <a:stretch/>
        </p:blipFill>
        <p:spPr>
          <a:xfrm>
            <a:off x="5745554" y="2014509"/>
            <a:ext cx="747780" cy="403265"/>
          </a:xfrm>
          <a:prstGeom prst="rect">
            <a:avLst/>
          </a:prstGeom>
          <a:noFill/>
          <a:ln>
            <a:noFill/>
          </a:ln>
        </p:spPr>
      </p:pic>
      <p:pic>
        <p:nvPicPr>
          <p:cNvPr id="247" name="Google Shape;247;p38"/>
          <p:cNvPicPr preferRelativeResize="0"/>
          <p:nvPr/>
        </p:nvPicPr>
        <p:blipFill>
          <a:blip r:embed="rId8">
            <a:alphaModFix/>
          </a:blip>
          <a:stretch>
            <a:fillRect/>
          </a:stretch>
        </p:blipFill>
        <p:spPr>
          <a:xfrm>
            <a:off x="6823981" y="2018208"/>
            <a:ext cx="412191" cy="412209"/>
          </a:xfrm>
          <a:prstGeom prst="rect">
            <a:avLst/>
          </a:prstGeom>
          <a:noFill/>
          <a:ln>
            <a:noFill/>
          </a:ln>
        </p:spPr>
      </p:pic>
      <p:pic>
        <p:nvPicPr>
          <p:cNvPr id="248" name="Google Shape;248;p38"/>
          <p:cNvPicPr preferRelativeResize="0"/>
          <p:nvPr/>
        </p:nvPicPr>
        <p:blipFill>
          <a:blip r:embed="rId9">
            <a:alphaModFix/>
          </a:blip>
          <a:stretch>
            <a:fillRect/>
          </a:stretch>
        </p:blipFill>
        <p:spPr>
          <a:xfrm>
            <a:off x="5897775" y="2559575"/>
            <a:ext cx="1030194" cy="746750"/>
          </a:xfrm>
          <a:prstGeom prst="rect">
            <a:avLst/>
          </a:prstGeom>
          <a:noFill/>
          <a:ln>
            <a:noFill/>
          </a:ln>
        </p:spPr>
      </p:pic>
      <p:pic>
        <p:nvPicPr>
          <p:cNvPr id="249" name="Google Shape;249;p38"/>
          <p:cNvPicPr preferRelativeResize="0"/>
          <p:nvPr/>
        </p:nvPicPr>
        <p:blipFill>
          <a:blip r:embed="rId10">
            <a:alphaModFix/>
          </a:blip>
          <a:stretch>
            <a:fillRect/>
          </a:stretch>
        </p:blipFill>
        <p:spPr>
          <a:xfrm>
            <a:off x="7247779" y="2614568"/>
            <a:ext cx="650896" cy="650893"/>
          </a:xfrm>
          <a:prstGeom prst="rect">
            <a:avLst/>
          </a:prstGeom>
          <a:noFill/>
          <a:ln>
            <a:noFill/>
          </a:ln>
        </p:spPr>
      </p:pic>
      <p:pic>
        <p:nvPicPr>
          <p:cNvPr id="250" name="Google Shape;250;p38"/>
          <p:cNvPicPr preferRelativeResize="0"/>
          <p:nvPr/>
        </p:nvPicPr>
        <p:blipFill>
          <a:blip r:embed="rId11">
            <a:alphaModFix/>
          </a:blip>
          <a:stretch>
            <a:fillRect/>
          </a:stretch>
        </p:blipFill>
        <p:spPr>
          <a:xfrm>
            <a:off x="5745559" y="3471625"/>
            <a:ext cx="690338" cy="648197"/>
          </a:xfrm>
          <a:prstGeom prst="rect">
            <a:avLst/>
          </a:prstGeom>
          <a:noFill/>
          <a:ln>
            <a:noFill/>
          </a:ln>
        </p:spPr>
      </p:pic>
      <p:pic>
        <p:nvPicPr>
          <p:cNvPr id="251" name="Google Shape;251;p38"/>
          <p:cNvPicPr preferRelativeResize="0"/>
          <p:nvPr/>
        </p:nvPicPr>
        <p:blipFill>
          <a:blip r:embed="rId12">
            <a:alphaModFix/>
          </a:blip>
          <a:stretch>
            <a:fillRect/>
          </a:stretch>
        </p:blipFill>
        <p:spPr>
          <a:xfrm>
            <a:off x="6459180" y="3471625"/>
            <a:ext cx="648196" cy="648196"/>
          </a:xfrm>
          <a:prstGeom prst="rect">
            <a:avLst/>
          </a:prstGeom>
          <a:noFill/>
          <a:ln>
            <a:noFill/>
          </a:ln>
        </p:spPr>
      </p:pic>
      <p:pic>
        <p:nvPicPr>
          <p:cNvPr id="252" name="Google Shape;252;p38"/>
          <p:cNvPicPr preferRelativeResize="0"/>
          <p:nvPr/>
        </p:nvPicPr>
        <p:blipFill>
          <a:blip r:embed="rId13">
            <a:alphaModFix/>
          </a:blip>
          <a:stretch>
            <a:fillRect/>
          </a:stretch>
        </p:blipFill>
        <p:spPr>
          <a:xfrm>
            <a:off x="7130660" y="3471625"/>
            <a:ext cx="857406" cy="326231"/>
          </a:xfrm>
          <a:prstGeom prst="rect">
            <a:avLst/>
          </a:prstGeom>
          <a:noFill/>
          <a:ln>
            <a:noFill/>
          </a:ln>
        </p:spPr>
      </p:pic>
      <p:pic>
        <p:nvPicPr>
          <p:cNvPr id="253" name="Google Shape;253;p38"/>
          <p:cNvPicPr preferRelativeResize="0"/>
          <p:nvPr/>
        </p:nvPicPr>
        <p:blipFill>
          <a:blip r:embed="rId14">
            <a:alphaModFix/>
          </a:blip>
          <a:stretch>
            <a:fillRect/>
          </a:stretch>
        </p:blipFill>
        <p:spPr>
          <a:xfrm>
            <a:off x="7130660" y="3815636"/>
            <a:ext cx="857408" cy="482288"/>
          </a:xfrm>
          <a:prstGeom prst="rect">
            <a:avLst/>
          </a:prstGeom>
          <a:noFill/>
          <a:ln>
            <a:noFill/>
          </a:ln>
        </p:spPr>
      </p:pic>
      <p:pic>
        <p:nvPicPr>
          <p:cNvPr id="254" name="Google Shape;254;p38"/>
          <p:cNvPicPr preferRelativeResize="0"/>
          <p:nvPr/>
        </p:nvPicPr>
        <p:blipFill>
          <a:blip r:embed="rId15">
            <a:alphaModFix/>
          </a:blip>
          <a:stretch>
            <a:fillRect/>
          </a:stretch>
        </p:blipFill>
        <p:spPr>
          <a:xfrm>
            <a:off x="8011349" y="3471625"/>
            <a:ext cx="604324" cy="6043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Multiplexer Hardware</a:t>
            </a:r>
            <a:endParaRPr/>
          </a:p>
        </p:txBody>
      </p:sp>
      <p:sp>
        <p:nvSpPr>
          <p:cNvPr id="260" name="Google Shape;260;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t>We use Intel NUC i5 PCs with 8GB RAM and 1TB SSD drives</a:t>
            </a:r>
            <a:endParaRPr sz="1800"/>
          </a:p>
          <a:p>
            <a:pPr marL="0" lvl="0" indent="0" algn="l" rtl="0">
              <a:spcBef>
                <a:spcPts val="1200"/>
              </a:spcBef>
              <a:spcAft>
                <a:spcPts val="0"/>
              </a:spcAft>
              <a:buNone/>
            </a:pPr>
            <a:r>
              <a:rPr lang="en-GB" sz="1800"/>
              <a:t>Very small footprint device</a:t>
            </a:r>
            <a:endParaRPr sz="1800"/>
          </a:p>
          <a:p>
            <a:pPr marL="0" lvl="0" indent="0" algn="l" rtl="0">
              <a:spcBef>
                <a:spcPts val="1200"/>
              </a:spcBef>
              <a:spcAft>
                <a:spcPts val="0"/>
              </a:spcAft>
              <a:buNone/>
            </a:pPr>
            <a:r>
              <a:rPr lang="en-GB"/>
              <a:t>Coupled with APC UPS devices for both</a:t>
            </a:r>
            <a:br>
              <a:rPr lang="en-GB"/>
            </a:br>
            <a:r>
              <a:rPr lang="en-GB"/>
              <a:t>multiplexer and transmitter</a:t>
            </a:r>
            <a:endParaRPr/>
          </a:p>
          <a:p>
            <a:pPr marL="0" lvl="0" indent="0" algn="l" rtl="0">
              <a:spcBef>
                <a:spcPts val="1200"/>
              </a:spcBef>
              <a:spcAft>
                <a:spcPts val="1200"/>
              </a:spcAft>
              <a:buNone/>
            </a:pPr>
            <a:endParaRPr sz="1800"/>
          </a:p>
        </p:txBody>
      </p:sp>
      <p:pic>
        <p:nvPicPr>
          <p:cNvPr id="261" name="Google Shape;261;p39"/>
          <p:cNvPicPr preferRelativeResize="0"/>
          <p:nvPr/>
        </p:nvPicPr>
        <p:blipFill>
          <a:blip r:embed="rId3">
            <a:alphaModFix/>
          </a:blip>
          <a:stretch>
            <a:fillRect/>
          </a:stretch>
        </p:blipFill>
        <p:spPr>
          <a:xfrm>
            <a:off x="5227300" y="1531325"/>
            <a:ext cx="3329174" cy="1872675"/>
          </a:xfrm>
          <a:prstGeom prst="rect">
            <a:avLst/>
          </a:prstGeom>
          <a:noFill/>
          <a:ln>
            <a:noFill/>
          </a:ln>
        </p:spPr>
      </p:pic>
      <p:pic>
        <p:nvPicPr>
          <p:cNvPr id="262" name="Google Shape;262;p39"/>
          <p:cNvPicPr preferRelativeResize="0"/>
          <p:nvPr/>
        </p:nvPicPr>
        <p:blipFill>
          <a:blip r:embed="rId4">
            <a:alphaModFix/>
          </a:blip>
          <a:stretch>
            <a:fillRect/>
          </a:stretch>
        </p:blipFill>
        <p:spPr>
          <a:xfrm>
            <a:off x="5336075" y="3361675"/>
            <a:ext cx="3359676" cy="956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Connectivity</a:t>
            </a:r>
            <a:endParaRPr/>
          </a:p>
        </p:txBody>
      </p:sp>
      <p:sp>
        <p:nvSpPr>
          <p:cNvPr id="268" name="Google Shape;268;p40"/>
          <p:cNvSpPr txBox="1">
            <a:spLocks noGrp="1"/>
          </p:cNvSpPr>
          <p:nvPr>
            <p:ph type="body" idx="1"/>
          </p:nvPr>
        </p:nvSpPr>
        <p:spPr>
          <a:xfrm>
            <a:off x="311700" y="1152475"/>
            <a:ext cx="8403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We use "SOHO" (Small Office Home Office) grade broadband, over fibre, copper or 4G ("hybrid" broadband)</a:t>
            </a:r>
            <a:endParaRPr/>
          </a:p>
          <a:p>
            <a:pPr marL="0" lvl="0" indent="0" algn="l" rtl="0">
              <a:spcBef>
                <a:spcPts val="1200"/>
              </a:spcBef>
              <a:spcAft>
                <a:spcPts val="1200"/>
              </a:spcAft>
              <a:buNone/>
            </a:pPr>
            <a:r>
              <a:rPr lang="en-GB"/>
              <a:t>We have run DAB transmitters quite successfully on 4G</a:t>
            </a:r>
            <a:br>
              <a:rPr lang="en-GB"/>
            </a:br>
            <a:r>
              <a:rPr lang="en-GB"/>
              <a:t>connections (in less "congested" areas)</a:t>
            </a:r>
            <a:endParaRPr/>
          </a:p>
        </p:txBody>
      </p:sp>
      <p:pic>
        <p:nvPicPr>
          <p:cNvPr id="269" name="Google Shape;269;p40"/>
          <p:cNvPicPr preferRelativeResize="0"/>
          <p:nvPr/>
        </p:nvPicPr>
        <p:blipFill>
          <a:blip r:embed="rId3">
            <a:alphaModFix/>
          </a:blip>
          <a:stretch>
            <a:fillRect/>
          </a:stretch>
        </p:blipFill>
        <p:spPr>
          <a:xfrm>
            <a:off x="6306562" y="1642262"/>
            <a:ext cx="2474797" cy="18589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Transmitters, Filters, Antennas</a:t>
            </a:r>
            <a:endParaRPr/>
          </a:p>
        </p:txBody>
      </p:sp>
      <p:sp>
        <p:nvSpPr>
          <p:cNvPr id="275" name="Google Shape;275;p41"/>
          <p:cNvSpPr txBox="1">
            <a:spLocks noGrp="1"/>
          </p:cNvSpPr>
          <p:nvPr>
            <p:ph type="body" idx="1"/>
          </p:nvPr>
        </p:nvSpPr>
        <p:spPr>
          <a:xfrm>
            <a:off x="311700" y="1152475"/>
            <a:ext cx="4678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We use commercial transmitters and filters, but you can use SDR devices + Power Amps</a:t>
            </a:r>
            <a:endParaRPr/>
          </a:p>
          <a:p>
            <a:pPr marL="0" lvl="0" indent="0" algn="l" rtl="0">
              <a:spcBef>
                <a:spcPts val="1200"/>
              </a:spcBef>
              <a:spcAft>
                <a:spcPts val="0"/>
              </a:spcAft>
              <a:buNone/>
            </a:pPr>
            <a:r>
              <a:rPr lang="en-GB"/>
              <a:t>CaribouLite SDR costs USD160 and works with a Raspberry Pi 4 and OpenDigitalRadio</a:t>
            </a:r>
            <a:r>
              <a:rPr lang="en-GB" baseline="30000"/>
              <a:t>*</a:t>
            </a:r>
            <a:endParaRPr baseline="30000"/>
          </a:p>
          <a:p>
            <a:pPr marL="0" lvl="0" indent="0" algn="l" rtl="0">
              <a:spcBef>
                <a:spcPts val="1200"/>
              </a:spcBef>
              <a:spcAft>
                <a:spcPts val="0"/>
              </a:spcAft>
              <a:buNone/>
            </a:pPr>
            <a:r>
              <a:rPr lang="en-GB" u="sng" baseline="30000">
                <a:solidFill>
                  <a:schemeClr val="hlink"/>
                </a:solidFill>
                <a:hlinkClick r:id="rId3"/>
              </a:rPr>
              <a:t>https://www.cariboulabs.co/</a:t>
            </a:r>
            <a:endParaRPr baseline="30000"/>
          </a:p>
          <a:p>
            <a:pPr marL="0" lvl="0" indent="0" algn="l" rtl="0">
              <a:spcBef>
                <a:spcPts val="1200"/>
              </a:spcBef>
              <a:spcAft>
                <a:spcPts val="1200"/>
              </a:spcAft>
              <a:buNone/>
            </a:pPr>
            <a:endParaRPr baseline="30000"/>
          </a:p>
        </p:txBody>
      </p:sp>
      <p:pic>
        <p:nvPicPr>
          <p:cNvPr id="276" name="Google Shape;276;p41"/>
          <p:cNvPicPr preferRelativeResize="0"/>
          <p:nvPr/>
        </p:nvPicPr>
        <p:blipFill>
          <a:blip r:embed="rId4">
            <a:alphaModFix/>
          </a:blip>
          <a:stretch>
            <a:fillRect/>
          </a:stretch>
        </p:blipFill>
        <p:spPr>
          <a:xfrm>
            <a:off x="5136500" y="1152475"/>
            <a:ext cx="3848700" cy="2164894"/>
          </a:xfrm>
          <a:prstGeom prst="rect">
            <a:avLst/>
          </a:prstGeom>
          <a:noFill/>
          <a:ln>
            <a:noFill/>
          </a:ln>
        </p:spPr>
      </p:pic>
      <p:sp>
        <p:nvSpPr>
          <p:cNvPr id="277" name="Google Shape;277;p41"/>
          <p:cNvSpPr txBox="1"/>
          <p:nvPr/>
        </p:nvSpPr>
        <p:spPr>
          <a:xfrm>
            <a:off x="415925" y="4604050"/>
            <a:ext cx="8158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Open Sans"/>
                <a:ea typeface="Open Sans"/>
                <a:cs typeface="Open Sans"/>
                <a:sym typeface="Open Sans"/>
              </a:rPr>
              <a:t>* Can't yet be used in an SFN (Single Frequency Network)</a:t>
            </a:r>
            <a:endParaRPr sz="1000">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p:nvPr/>
        </p:nvSpPr>
        <p:spPr>
          <a:xfrm>
            <a:off x="4455300" y="4697825"/>
            <a:ext cx="45294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solidFill>
                  <a:schemeClr val="lt1"/>
                </a:solidFill>
                <a:latin typeface="Open Sans"/>
                <a:ea typeface="Open Sans"/>
                <a:cs typeface="Open Sans"/>
                <a:sym typeface="Open Sans"/>
              </a:rPr>
              <a:t>Photo credit: Prof. Miles Glendinning / The Tower Block Site</a:t>
            </a:r>
            <a:endParaRPr sz="900">
              <a:solidFill>
                <a:schemeClr val="lt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Network Architecture</a:t>
            </a:r>
            <a:endParaRPr/>
          </a:p>
        </p:txBody>
      </p:sp>
      <p:sp>
        <p:nvSpPr>
          <p:cNvPr id="283" name="Google Shape;283;p42"/>
          <p:cNvSpPr txBox="1">
            <a:spLocks noGrp="1"/>
          </p:cNvSpPr>
          <p:nvPr>
            <p:ph type="body" idx="1"/>
          </p:nvPr>
        </p:nvSpPr>
        <p:spPr>
          <a:xfrm>
            <a:off x="311700" y="1152475"/>
            <a:ext cx="4782900" cy="380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We don't use "The Cloud"</a:t>
            </a:r>
            <a:endParaRPr/>
          </a:p>
          <a:p>
            <a:pPr marL="0" lvl="0" indent="0" algn="l" rtl="0">
              <a:spcBef>
                <a:spcPts val="1200"/>
              </a:spcBef>
              <a:spcAft>
                <a:spcPts val="0"/>
              </a:spcAft>
              <a:buNone/>
            </a:pPr>
            <a:r>
              <a:rPr lang="en-GB"/>
              <a:t>Multiplexers are run at "core" TX sites, and provide backup to each other.</a:t>
            </a:r>
            <a:endParaRPr/>
          </a:p>
          <a:p>
            <a:pPr marL="0" lvl="0" indent="0" algn="l" rtl="0">
              <a:spcBef>
                <a:spcPts val="1200"/>
              </a:spcBef>
              <a:spcAft>
                <a:spcPts val="0"/>
              </a:spcAft>
              <a:buNone/>
            </a:pPr>
            <a:r>
              <a:rPr lang="en-GB"/>
              <a:t>Each transmitter site has a transmitter, filter, Intel NUC i3, VPN and internet connection with 4G backup</a:t>
            </a:r>
            <a:endParaRPr/>
          </a:p>
          <a:p>
            <a:pPr marL="0" lvl="0" indent="0" algn="l" rtl="0">
              <a:spcBef>
                <a:spcPts val="1200"/>
              </a:spcBef>
              <a:spcAft>
                <a:spcPts val="0"/>
              </a:spcAft>
              <a:buNone/>
            </a:pPr>
            <a:r>
              <a:rPr lang="en-GB"/>
              <a:t>Multiplex signal distributed using EDI/TCP</a:t>
            </a:r>
            <a:endParaRPr/>
          </a:p>
          <a:p>
            <a:pPr marL="0" lvl="0" indent="0" algn="l" rtl="0">
              <a:spcBef>
                <a:spcPts val="1200"/>
              </a:spcBef>
              <a:spcAft>
                <a:spcPts val="1200"/>
              </a:spcAft>
              <a:buNone/>
            </a:pPr>
            <a:r>
              <a:rPr lang="en-GB"/>
              <a:t>~5 seconds buffering to handle inconsistent IP bandwidth </a:t>
            </a:r>
            <a:endParaRPr/>
          </a:p>
        </p:txBody>
      </p:sp>
      <p:pic>
        <p:nvPicPr>
          <p:cNvPr id="284" name="Google Shape;284;p42"/>
          <p:cNvPicPr preferRelativeResize="0"/>
          <p:nvPr/>
        </p:nvPicPr>
        <p:blipFill>
          <a:blip r:embed="rId3">
            <a:alphaModFix/>
          </a:blip>
          <a:stretch>
            <a:fillRect/>
          </a:stretch>
        </p:blipFill>
        <p:spPr>
          <a:xfrm>
            <a:off x="6488250" y="209313"/>
            <a:ext cx="2379225" cy="1918025"/>
          </a:xfrm>
          <a:prstGeom prst="rect">
            <a:avLst/>
          </a:prstGeom>
          <a:noFill/>
          <a:ln>
            <a:noFill/>
          </a:ln>
        </p:spPr>
      </p:pic>
      <p:sp>
        <p:nvSpPr>
          <p:cNvPr id="285" name="Google Shape;285;p42"/>
          <p:cNvSpPr/>
          <p:nvPr/>
        </p:nvSpPr>
        <p:spPr>
          <a:xfrm>
            <a:off x="5942250" y="2332225"/>
            <a:ext cx="1003200" cy="622500"/>
          </a:xfrm>
          <a:prstGeom prst="rect">
            <a:avLst/>
          </a:prstGeom>
          <a:solidFill>
            <a:srgbClr val="3DFCD7"/>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b="1" dirty="0"/>
              <a:t>UWE</a:t>
            </a:r>
            <a:endParaRPr sz="1000" b="1" dirty="0"/>
          </a:p>
          <a:p>
            <a:pPr marL="0" lvl="0" indent="0" algn="l" rtl="0">
              <a:spcBef>
                <a:spcPts val="0"/>
              </a:spcBef>
              <a:spcAft>
                <a:spcPts val="0"/>
              </a:spcAft>
              <a:buNone/>
            </a:pPr>
            <a:r>
              <a:rPr lang="en-GB" sz="1000" dirty="0"/>
              <a:t>main: SDR</a:t>
            </a:r>
            <a:endParaRPr sz="1000" dirty="0"/>
          </a:p>
          <a:p>
            <a:pPr marL="0" lvl="0" indent="0" algn="l" rtl="0">
              <a:spcBef>
                <a:spcPts val="0"/>
              </a:spcBef>
              <a:spcAft>
                <a:spcPts val="0"/>
              </a:spcAft>
              <a:buNone/>
            </a:pPr>
            <a:r>
              <a:rPr lang="en-GB" sz="1000" dirty="0"/>
              <a:t>backup: BDR</a:t>
            </a:r>
            <a:endParaRPr sz="1000" dirty="0"/>
          </a:p>
        </p:txBody>
      </p:sp>
      <p:sp>
        <p:nvSpPr>
          <p:cNvPr id="286" name="Google Shape;286;p42"/>
          <p:cNvSpPr/>
          <p:nvPr/>
        </p:nvSpPr>
        <p:spPr>
          <a:xfrm>
            <a:off x="7140275" y="2332225"/>
            <a:ext cx="1003200" cy="622500"/>
          </a:xfrm>
          <a:prstGeom prst="rect">
            <a:avLst/>
          </a:prstGeom>
          <a:solidFill>
            <a:srgbClr val="3DFCD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b="1"/>
              <a:t>Kingsweston</a:t>
            </a:r>
            <a:endParaRPr sz="1000" b="1"/>
          </a:p>
          <a:p>
            <a:pPr marL="0" lvl="0" indent="0" algn="l" rtl="0">
              <a:spcBef>
                <a:spcPts val="0"/>
              </a:spcBef>
              <a:spcAft>
                <a:spcPts val="0"/>
              </a:spcAft>
              <a:buNone/>
            </a:pPr>
            <a:r>
              <a:rPr lang="en-GB" sz="1000"/>
              <a:t>TX only</a:t>
            </a:r>
            <a:br>
              <a:rPr lang="en-GB" sz="1000"/>
            </a:br>
            <a:endParaRPr sz="1000"/>
          </a:p>
        </p:txBody>
      </p:sp>
      <p:sp>
        <p:nvSpPr>
          <p:cNvPr id="287" name="Google Shape;287;p42"/>
          <p:cNvSpPr/>
          <p:nvPr/>
        </p:nvSpPr>
        <p:spPr>
          <a:xfrm>
            <a:off x="5485050" y="4269225"/>
            <a:ext cx="1003200" cy="622500"/>
          </a:xfrm>
          <a:prstGeom prst="rect">
            <a:avLst/>
          </a:prstGeom>
          <a:solidFill>
            <a:srgbClr val="FC0092"/>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b="1" dirty="0"/>
              <a:t>Clifton</a:t>
            </a:r>
            <a:endParaRPr sz="1000" b="1" dirty="0"/>
          </a:p>
          <a:p>
            <a:pPr marL="0" lvl="0" indent="0" algn="l" rtl="0">
              <a:spcBef>
                <a:spcPts val="0"/>
              </a:spcBef>
              <a:spcAft>
                <a:spcPts val="0"/>
              </a:spcAft>
              <a:buNone/>
            </a:pPr>
            <a:r>
              <a:rPr lang="en-GB" sz="1000" dirty="0"/>
              <a:t>main: BDR</a:t>
            </a:r>
            <a:endParaRPr sz="1000" dirty="0"/>
          </a:p>
          <a:p>
            <a:pPr marL="0" lvl="0" indent="0" algn="l" rtl="0">
              <a:spcBef>
                <a:spcPts val="0"/>
              </a:spcBef>
              <a:spcAft>
                <a:spcPts val="0"/>
              </a:spcAft>
              <a:buNone/>
            </a:pPr>
            <a:r>
              <a:rPr lang="en-GB" sz="1000" dirty="0"/>
              <a:t>backup: SDR</a:t>
            </a:r>
            <a:endParaRPr sz="1000" dirty="0"/>
          </a:p>
        </p:txBody>
      </p:sp>
      <p:sp>
        <p:nvSpPr>
          <p:cNvPr id="288" name="Google Shape;288;p42"/>
          <p:cNvSpPr/>
          <p:nvPr/>
        </p:nvSpPr>
        <p:spPr>
          <a:xfrm>
            <a:off x="6683075" y="4274550"/>
            <a:ext cx="1003200" cy="622500"/>
          </a:xfrm>
          <a:prstGeom prst="rect">
            <a:avLst/>
          </a:prstGeom>
          <a:solidFill>
            <a:srgbClr val="FC0092"/>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b="1"/>
              <a:t>Knowle</a:t>
            </a:r>
            <a:endParaRPr sz="1000" b="1"/>
          </a:p>
          <a:p>
            <a:pPr marL="0" lvl="0" indent="0" algn="l" rtl="0">
              <a:spcBef>
                <a:spcPts val="0"/>
              </a:spcBef>
              <a:spcAft>
                <a:spcPts val="0"/>
              </a:spcAft>
              <a:buNone/>
            </a:pPr>
            <a:r>
              <a:rPr lang="en-GB" sz="1000"/>
              <a:t>TX only</a:t>
            </a:r>
            <a:br>
              <a:rPr lang="en-GB" sz="1000"/>
            </a:br>
            <a:endParaRPr sz="1000"/>
          </a:p>
        </p:txBody>
      </p:sp>
      <p:sp>
        <p:nvSpPr>
          <p:cNvPr id="289" name="Google Shape;289;p42"/>
          <p:cNvSpPr/>
          <p:nvPr/>
        </p:nvSpPr>
        <p:spPr>
          <a:xfrm>
            <a:off x="7826725" y="4274550"/>
            <a:ext cx="1003200" cy="622500"/>
          </a:xfrm>
          <a:prstGeom prst="rect">
            <a:avLst/>
          </a:prstGeom>
          <a:solidFill>
            <a:srgbClr val="FC0092"/>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000" b="1"/>
              <a:t>Keynsham</a:t>
            </a:r>
            <a:endParaRPr sz="1000" b="1"/>
          </a:p>
          <a:p>
            <a:pPr marL="0" lvl="0" indent="0" algn="l" rtl="0">
              <a:spcBef>
                <a:spcPts val="0"/>
              </a:spcBef>
              <a:spcAft>
                <a:spcPts val="0"/>
              </a:spcAft>
              <a:buNone/>
            </a:pPr>
            <a:r>
              <a:rPr lang="en-GB" sz="1000"/>
              <a:t>TX only</a:t>
            </a:r>
            <a:br>
              <a:rPr lang="en-GB" sz="1000"/>
            </a:br>
            <a:endParaRPr sz="1000"/>
          </a:p>
        </p:txBody>
      </p:sp>
      <p:sp>
        <p:nvSpPr>
          <p:cNvPr id="290" name="Google Shape;290;p42"/>
          <p:cNvSpPr/>
          <p:nvPr/>
        </p:nvSpPr>
        <p:spPr>
          <a:xfrm>
            <a:off x="6459575" y="3272950"/>
            <a:ext cx="1450200" cy="622500"/>
          </a:xfrm>
          <a:prstGeom prst="cloudCallout">
            <a:avLst>
              <a:gd name="adj1" fmla="val -24770"/>
              <a:gd name="adj2" fmla="val 4401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rPr>
              <a:t>Internet</a:t>
            </a:r>
            <a:endParaRPr>
              <a:solidFill>
                <a:schemeClr val="lt1"/>
              </a:solidFill>
            </a:endParaRPr>
          </a:p>
        </p:txBody>
      </p:sp>
      <p:cxnSp>
        <p:nvCxnSpPr>
          <p:cNvPr id="291" name="Google Shape;291;p42"/>
          <p:cNvCxnSpPr>
            <a:stCxn id="285" idx="2"/>
            <a:endCxn id="290" idx="3"/>
          </p:cNvCxnSpPr>
          <p:nvPr/>
        </p:nvCxnSpPr>
        <p:spPr>
          <a:xfrm>
            <a:off x="6443850" y="2954725"/>
            <a:ext cx="740700" cy="353700"/>
          </a:xfrm>
          <a:prstGeom prst="straightConnector1">
            <a:avLst/>
          </a:prstGeom>
          <a:noFill/>
          <a:ln w="9525" cap="flat" cmpd="sng">
            <a:solidFill>
              <a:schemeClr val="accent1"/>
            </a:solidFill>
            <a:prstDash val="solid"/>
            <a:round/>
            <a:headEnd type="triangle" w="med" len="med"/>
            <a:tailEnd type="triangle" w="med" len="med"/>
          </a:ln>
        </p:spPr>
      </p:cxnSp>
      <p:cxnSp>
        <p:nvCxnSpPr>
          <p:cNvPr id="292" name="Google Shape;292;p42"/>
          <p:cNvCxnSpPr>
            <a:stCxn id="286" idx="2"/>
            <a:endCxn id="290" idx="3"/>
          </p:cNvCxnSpPr>
          <p:nvPr/>
        </p:nvCxnSpPr>
        <p:spPr>
          <a:xfrm flipH="1">
            <a:off x="7184675" y="2954725"/>
            <a:ext cx="457200" cy="353700"/>
          </a:xfrm>
          <a:prstGeom prst="straightConnector1">
            <a:avLst/>
          </a:prstGeom>
          <a:noFill/>
          <a:ln w="9525" cap="flat" cmpd="sng">
            <a:solidFill>
              <a:schemeClr val="accent1"/>
            </a:solidFill>
            <a:prstDash val="solid"/>
            <a:round/>
            <a:headEnd type="triangle" w="med" len="med"/>
            <a:tailEnd type="triangle" w="med" len="med"/>
          </a:ln>
        </p:spPr>
      </p:cxnSp>
      <p:cxnSp>
        <p:nvCxnSpPr>
          <p:cNvPr id="293" name="Google Shape;293;p42"/>
          <p:cNvCxnSpPr>
            <a:stCxn id="287" idx="0"/>
            <a:endCxn id="290" idx="4"/>
          </p:cNvCxnSpPr>
          <p:nvPr/>
        </p:nvCxnSpPr>
        <p:spPr>
          <a:xfrm flipV="1">
            <a:off x="5986650" y="3858162"/>
            <a:ext cx="838810" cy="411063"/>
          </a:xfrm>
          <a:prstGeom prst="straightConnector1">
            <a:avLst/>
          </a:prstGeom>
          <a:noFill/>
          <a:ln w="9525" cap="flat" cmpd="sng">
            <a:solidFill>
              <a:schemeClr val="accent1"/>
            </a:solidFill>
            <a:prstDash val="solid"/>
            <a:round/>
            <a:headEnd type="triangle" w="med" len="med"/>
            <a:tailEnd type="triangle" w="med" len="med"/>
          </a:ln>
        </p:spPr>
      </p:cxnSp>
      <p:cxnSp>
        <p:nvCxnSpPr>
          <p:cNvPr id="294" name="Google Shape;294;p42"/>
          <p:cNvCxnSpPr>
            <a:stCxn id="288" idx="0"/>
            <a:endCxn id="290" idx="1"/>
          </p:cNvCxnSpPr>
          <p:nvPr/>
        </p:nvCxnSpPr>
        <p:spPr>
          <a:xfrm rot="10800000">
            <a:off x="7184675" y="3894750"/>
            <a:ext cx="0" cy="379800"/>
          </a:xfrm>
          <a:prstGeom prst="straightConnector1">
            <a:avLst/>
          </a:prstGeom>
          <a:noFill/>
          <a:ln w="9525" cap="flat" cmpd="sng">
            <a:solidFill>
              <a:schemeClr val="accent1"/>
            </a:solidFill>
            <a:prstDash val="solid"/>
            <a:round/>
            <a:headEnd type="triangle" w="med" len="med"/>
            <a:tailEnd type="triangle" w="med" len="med"/>
          </a:ln>
        </p:spPr>
      </p:cxnSp>
      <p:cxnSp>
        <p:nvCxnSpPr>
          <p:cNvPr id="295" name="Google Shape;295;p42"/>
          <p:cNvCxnSpPr>
            <a:stCxn id="289" idx="0"/>
            <a:endCxn id="290" idx="2"/>
          </p:cNvCxnSpPr>
          <p:nvPr/>
        </p:nvCxnSpPr>
        <p:spPr>
          <a:xfrm rot="10800000">
            <a:off x="7908625" y="3584250"/>
            <a:ext cx="419700" cy="690300"/>
          </a:xfrm>
          <a:prstGeom prst="straightConnector1">
            <a:avLst/>
          </a:prstGeom>
          <a:noFill/>
          <a:ln w="9525" cap="flat" cmpd="sng">
            <a:solidFill>
              <a:schemeClr val="accent1"/>
            </a:solidFill>
            <a:prstDash val="solid"/>
            <a:round/>
            <a:headEnd type="triangl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Sites and Antennas</a:t>
            </a:r>
            <a:endParaRPr/>
          </a:p>
        </p:txBody>
      </p:sp>
      <p:sp>
        <p:nvSpPr>
          <p:cNvPr id="301" name="Google Shape;301;p43"/>
          <p:cNvSpPr txBox="1">
            <a:spLocks noGrp="1"/>
          </p:cNvSpPr>
          <p:nvPr>
            <p:ph type="body" idx="1"/>
          </p:nvPr>
        </p:nvSpPr>
        <p:spPr>
          <a:xfrm>
            <a:off x="311700" y="1152475"/>
            <a:ext cx="4260300" cy="364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We use office blocks and apartment blocks as transmitter sites</a:t>
            </a:r>
            <a:endParaRPr/>
          </a:p>
          <a:p>
            <a:pPr marL="0" lvl="0" indent="0" algn="l" rtl="0">
              <a:spcBef>
                <a:spcPts val="1200"/>
              </a:spcBef>
              <a:spcAft>
                <a:spcPts val="0"/>
              </a:spcAft>
              <a:buNone/>
            </a:pPr>
            <a:r>
              <a:rPr lang="en-GB"/>
              <a:t>We use our local "TV" installer to put up masts for us</a:t>
            </a:r>
            <a:endParaRPr/>
          </a:p>
          <a:p>
            <a:pPr marL="0" lvl="0" indent="0" algn="l" rtl="0">
              <a:spcBef>
                <a:spcPts val="1200"/>
              </a:spcBef>
              <a:spcAft>
                <a:spcPts val="0"/>
              </a:spcAft>
              <a:buNone/>
            </a:pPr>
            <a:r>
              <a:rPr lang="en-GB"/>
              <a:t>Simple colinear or yagi-style antennas</a:t>
            </a:r>
            <a:endParaRPr/>
          </a:p>
          <a:p>
            <a:pPr marL="0" lvl="0" indent="0" algn="l" rtl="0">
              <a:spcBef>
                <a:spcPts val="1200"/>
              </a:spcBef>
              <a:spcAft>
                <a:spcPts val="1200"/>
              </a:spcAft>
              <a:buNone/>
            </a:pPr>
            <a:r>
              <a:rPr lang="en-GB"/>
              <a:t>Small racks of equipment located inside the buildings</a:t>
            </a:r>
            <a:endParaRPr/>
          </a:p>
        </p:txBody>
      </p:sp>
      <p:pic>
        <p:nvPicPr>
          <p:cNvPr id="302" name="Google Shape;302;p43"/>
          <p:cNvPicPr preferRelativeResize="0"/>
          <p:nvPr/>
        </p:nvPicPr>
        <p:blipFill>
          <a:blip r:embed="rId3">
            <a:alphaModFix/>
          </a:blip>
          <a:stretch>
            <a:fillRect/>
          </a:stretch>
        </p:blipFill>
        <p:spPr>
          <a:xfrm>
            <a:off x="5026049" y="2847275"/>
            <a:ext cx="1597452" cy="2129940"/>
          </a:xfrm>
          <a:prstGeom prst="rect">
            <a:avLst/>
          </a:prstGeom>
          <a:noFill/>
          <a:ln>
            <a:noFill/>
          </a:ln>
        </p:spPr>
      </p:pic>
      <p:pic>
        <p:nvPicPr>
          <p:cNvPr id="303" name="Google Shape;303;p43"/>
          <p:cNvPicPr preferRelativeResize="0"/>
          <p:nvPr/>
        </p:nvPicPr>
        <p:blipFill>
          <a:blip r:embed="rId4">
            <a:alphaModFix/>
          </a:blip>
          <a:stretch>
            <a:fillRect/>
          </a:stretch>
        </p:blipFill>
        <p:spPr>
          <a:xfrm>
            <a:off x="6702350" y="645888"/>
            <a:ext cx="2129949" cy="2129949"/>
          </a:xfrm>
          <a:prstGeom prst="rect">
            <a:avLst/>
          </a:prstGeom>
          <a:noFill/>
          <a:ln>
            <a:noFill/>
          </a:ln>
        </p:spPr>
      </p:pic>
      <p:pic>
        <p:nvPicPr>
          <p:cNvPr id="304" name="Google Shape;304;p43"/>
          <p:cNvPicPr preferRelativeResize="0"/>
          <p:nvPr/>
        </p:nvPicPr>
        <p:blipFill>
          <a:blip r:embed="rId5">
            <a:alphaModFix/>
          </a:blip>
          <a:stretch>
            <a:fillRect/>
          </a:stretch>
        </p:blipFill>
        <p:spPr>
          <a:xfrm>
            <a:off x="5026049" y="645888"/>
            <a:ext cx="1597452" cy="2129925"/>
          </a:xfrm>
          <a:prstGeom prst="rect">
            <a:avLst/>
          </a:prstGeom>
          <a:noFill/>
          <a:ln>
            <a:noFill/>
          </a:ln>
        </p:spPr>
      </p:pic>
      <p:pic>
        <p:nvPicPr>
          <p:cNvPr id="305" name="Google Shape;305;p43"/>
          <p:cNvPicPr preferRelativeResize="0"/>
          <p:nvPr/>
        </p:nvPicPr>
        <p:blipFill>
          <a:blip r:embed="rId6">
            <a:alphaModFix/>
          </a:blip>
          <a:stretch>
            <a:fillRect/>
          </a:stretch>
        </p:blipFill>
        <p:spPr>
          <a:xfrm>
            <a:off x="6702350" y="2847275"/>
            <a:ext cx="2129951" cy="1597463"/>
          </a:xfrm>
          <a:prstGeom prst="rect">
            <a:avLst/>
          </a:prstGeom>
          <a:noFill/>
          <a:ln>
            <a:noFill/>
          </a:ln>
        </p:spPr>
      </p:pic>
      <p:sp>
        <p:nvSpPr>
          <p:cNvPr id="306" name="Google Shape;306;p43"/>
          <p:cNvSpPr txBox="1"/>
          <p:nvPr/>
        </p:nvSpPr>
        <p:spPr>
          <a:xfrm>
            <a:off x="6791300" y="4359375"/>
            <a:ext cx="21171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a:latin typeface="Open Sans"/>
                <a:ea typeface="Open Sans"/>
                <a:cs typeface="Open Sans"/>
                <a:sym typeface="Open Sans"/>
              </a:rPr>
              <a:t>DAB co-sited with FM</a:t>
            </a:r>
            <a:endParaRPr sz="1000">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Everything fits in 9U - 12U</a:t>
            </a:r>
            <a:endParaRPr/>
          </a:p>
        </p:txBody>
      </p:sp>
      <p:sp>
        <p:nvSpPr>
          <p:cNvPr id="312" name="Google Shape;312;p44"/>
          <p:cNvSpPr txBox="1">
            <a:spLocks noGrp="1"/>
          </p:cNvSpPr>
          <p:nvPr>
            <p:ph type="body" idx="1"/>
          </p:nvPr>
        </p:nvSpPr>
        <p:spPr>
          <a:xfrm>
            <a:off x="311700" y="1152475"/>
            <a:ext cx="4928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4G Backup</a:t>
            </a:r>
            <a:endParaRPr/>
          </a:p>
          <a:p>
            <a:pPr marL="0" lvl="0" indent="0" algn="l" rtl="0">
              <a:spcBef>
                <a:spcPts val="1200"/>
              </a:spcBef>
              <a:spcAft>
                <a:spcPts val="0"/>
              </a:spcAft>
              <a:buNone/>
            </a:pPr>
            <a:r>
              <a:rPr lang="en-GB"/>
              <a:t>Critical Mask Filter</a:t>
            </a:r>
            <a:endParaRPr/>
          </a:p>
          <a:p>
            <a:pPr marL="0" lvl="0" indent="0" algn="l" rtl="0">
              <a:spcBef>
                <a:spcPts val="1200"/>
              </a:spcBef>
              <a:spcAft>
                <a:spcPts val="0"/>
              </a:spcAft>
              <a:buNone/>
            </a:pPr>
            <a:r>
              <a:rPr lang="en-GB"/>
              <a:t>DAB Transmitter</a:t>
            </a:r>
            <a:endParaRPr/>
          </a:p>
          <a:p>
            <a:pPr marL="0" lvl="0" indent="0" algn="l" rtl="0">
              <a:spcBef>
                <a:spcPts val="1200"/>
              </a:spcBef>
              <a:spcAft>
                <a:spcPts val="0"/>
              </a:spcAft>
              <a:buNone/>
            </a:pPr>
            <a:r>
              <a:rPr lang="en-GB"/>
              <a:t>Network Switch</a:t>
            </a:r>
            <a:endParaRPr/>
          </a:p>
          <a:p>
            <a:pPr marL="0" lvl="0" indent="0" algn="l" rtl="0">
              <a:spcBef>
                <a:spcPts val="1200"/>
              </a:spcBef>
              <a:spcAft>
                <a:spcPts val="0"/>
              </a:spcAft>
              <a:buClr>
                <a:schemeClr val="dk1"/>
              </a:buClr>
              <a:buSzPts val="1100"/>
              <a:buFont typeface="Arial"/>
              <a:buNone/>
            </a:pPr>
            <a:r>
              <a:rPr lang="en-GB"/>
              <a:t>Multiplexer &amp; Management PC</a:t>
            </a:r>
            <a:endParaRPr/>
          </a:p>
          <a:p>
            <a:pPr marL="0" lvl="0" indent="0" algn="l" rtl="0">
              <a:spcBef>
                <a:spcPts val="1200"/>
              </a:spcBef>
              <a:spcAft>
                <a:spcPts val="0"/>
              </a:spcAft>
              <a:buNone/>
            </a:pPr>
            <a:r>
              <a:rPr lang="en-GB"/>
              <a:t>Broadband Modem</a:t>
            </a:r>
            <a:endParaRPr/>
          </a:p>
          <a:p>
            <a:pPr marL="0" lvl="0" indent="0" algn="l" rtl="0">
              <a:spcBef>
                <a:spcPts val="1200"/>
              </a:spcBef>
              <a:spcAft>
                <a:spcPts val="1200"/>
              </a:spcAft>
              <a:buNone/>
            </a:pPr>
            <a:r>
              <a:rPr lang="en-GB"/>
              <a:t>750VA UPS</a:t>
            </a:r>
            <a:endParaRPr/>
          </a:p>
        </p:txBody>
      </p:sp>
      <p:pic>
        <p:nvPicPr>
          <p:cNvPr id="313" name="Google Shape;313;p44"/>
          <p:cNvPicPr preferRelativeResize="0"/>
          <p:nvPr/>
        </p:nvPicPr>
        <p:blipFill>
          <a:blip r:embed="rId3">
            <a:alphaModFix/>
          </a:blip>
          <a:stretch>
            <a:fillRect/>
          </a:stretch>
        </p:blipFill>
        <p:spPr>
          <a:xfrm>
            <a:off x="5393650" y="373300"/>
            <a:ext cx="3438651" cy="4584873"/>
          </a:xfrm>
          <a:prstGeom prst="rect">
            <a:avLst/>
          </a:prstGeom>
          <a:noFill/>
          <a:ln>
            <a:noFill/>
          </a:ln>
        </p:spPr>
      </p:pic>
      <p:cxnSp>
        <p:nvCxnSpPr>
          <p:cNvPr id="314" name="Google Shape;314;p44"/>
          <p:cNvCxnSpPr/>
          <p:nvPr/>
        </p:nvCxnSpPr>
        <p:spPr>
          <a:xfrm rot="10800000" flipH="1">
            <a:off x="1752700" y="777425"/>
            <a:ext cx="5183100" cy="614400"/>
          </a:xfrm>
          <a:prstGeom prst="straightConnector1">
            <a:avLst/>
          </a:prstGeom>
          <a:noFill/>
          <a:ln w="9525" cap="flat" cmpd="sng">
            <a:solidFill>
              <a:srgbClr val="FC0092"/>
            </a:solidFill>
            <a:prstDash val="solid"/>
            <a:round/>
            <a:headEnd type="none" w="med" len="med"/>
            <a:tailEnd type="triangle" w="med" len="med"/>
          </a:ln>
        </p:spPr>
      </p:cxnSp>
      <p:cxnSp>
        <p:nvCxnSpPr>
          <p:cNvPr id="315" name="Google Shape;315;p44"/>
          <p:cNvCxnSpPr/>
          <p:nvPr/>
        </p:nvCxnSpPr>
        <p:spPr>
          <a:xfrm>
            <a:off x="2507750" y="1846150"/>
            <a:ext cx="3660300" cy="153600"/>
          </a:xfrm>
          <a:prstGeom prst="straightConnector1">
            <a:avLst/>
          </a:prstGeom>
          <a:noFill/>
          <a:ln w="9525" cap="flat" cmpd="sng">
            <a:solidFill>
              <a:srgbClr val="FC0092"/>
            </a:solidFill>
            <a:prstDash val="solid"/>
            <a:round/>
            <a:headEnd type="none" w="med" len="med"/>
            <a:tailEnd type="triangle" w="med" len="med"/>
          </a:ln>
        </p:spPr>
      </p:cxnSp>
      <p:cxnSp>
        <p:nvCxnSpPr>
          <p:cNvPr id="316" name="Google Shape;316;p44"/>
          <p:cNvCxnSpPr/>
          <p:nvPr/>
        </p:nvCxnSpPr>
        <p:spPr>
          <a:xfrm>
            <a:off x="2552550" y="2319650"/>
            <a:ext cx="3685800" cy="134400"/>
          </a:xfrm>
          <a:prstGeom prst="straightConnector1">
            <a:avLst/>
          </a:prstGeom>
          <a:noFill/>
          <a:ln w="9525" cap="flat" cmpd="sng">
            <a:solidFill>
              <a:srgbClr val="FC0092"/>
            </a:solidFill>
            <a:prstDash val="solid"/>
            <a:round/>
            <a:headEnd type="none" w="med" len="med"/>
            <a:tailEnd type="triangle" w="med" len="med"/>
          </a:ln>
        </p:spPr>
      </p:cxnSp>
      <p:cxnSp>
        <p:nvCxnSpPr>
          <p:cNvPr id="317" name="Google Shape;317;p44"/>
          <p:cNvCxnSpPr/>
          <p:nvPr/>
        </p:nvCxnSpPr>
        <p:spPr>
          <a:xfrm rot="10800000" flipH="1">
            <a:off x="3537975" y="3029800"/>
            <a:ext cx="3077700" cy="224100"/>
          </a:xfrm>
          <a:prstGeom prst="straightConnector1">
            <a:avLst/>
          </a:prstGeom>
          <a:noFill/>
          <a:ln w="9525" cap="flat" cmpd="sng">
            <a:solidFill>
              <a:srgbClr val="FC0092"/>
            </a:solidFill>
            <a:prstDash val="solid"/>
            <a:round/>
            <a:headEnd type="none" w="med" len="med"/>
            <a:tailEnd type="triangle" w="med" len="med"/>
          </a:ln>
        </p:spPr>
      </p:cxnSp>
      <p:cxnSp>
        <p:nvCxnSpPr>
          <p:cNvPr id="318" name="Google Shape;318;p44"/>
          <p:cNvCxnSpPr/>
          <p:nvPr/>
        </p:nvCxnSpPr>
        <p:spPr>
          <a:xfrm rot="10800000" flipH="1">
            <a:off x="2283800" y="2735775"/>
            <a:ext cx="4383300" cy="70200"/>
          </a:xfrm>
          <a:prstGeom prst="straightConnector1">
            <a:avLst/>
          </a:prstGeom>
          <a:noFill/>
          <a:ln w="9525" cap="flat" cmpd="sng">
            <a:solidFill>
              <a:srgbClr val="FC0092"/>
            </a:solidFill>
            <a:prstDash val="solid"/>
            <a:round/>
            <a:headEnd type="none" w="med" len="med"/>
            <a:tailEnd type="triangle" w="med" len="med"/>
          </a:ln>
        </p:spPr>
      </p:cxnSp>
      <p:cxnSp>
        <p:nvCxnSpPr>
          <p:cNvPr id="319" name="Google Shape;319;p44"/>
          <p:cNvCxnSpPr/>
          <p:nvPr/>
        </p:nvCxnSpPr>
        <p:spPr>
          <a:xfrm rot="10800000" flipH="1">
            <a:off x="2654925" y="2998000"/>
            <a:ext cx="4447200" cy="742200"/>
          </a:xfrm>
          <a:prstGeom prst="straightConnector1">
            <a:avLst/>
          </a:prstGeom>
          <a:noFill/>
          <a:ln w="9525" cap="flat" cmpd="sng">
            <a:solidFill>
              <a:srgbClr val="FC0092"/>
            </a:solidFill>
            <a:prstDash val="solid"/>
            <a:round/>
            <a:headEnd type="none" w="med" len="med"/>
            <a:tailEnd type="triangle" w="med" len="med"/>
          </a:ln>
        </p:spPr>
      </p:cxnSp>
      <p:cxnSp>
        <p:nvCxnSpPr>
          <p:cNvPr id="320" name="Google Shape;320;p44"/>
          <p:cNvCxnSpPr/>
          <p:nvPr/>
        </p:nvCxnSpPr>
        <p:spPr>
          <a:xfrm rot="10800000" flipH="1">
            <a:off x="1765500" y="3471425"/>
            <a:ext cx="4728900" cy="716700"/>
          </a:xfrm>
          <a:prstGeom prst="straightConnector1">
            <a:avLst/>
          </a:prstGeom>
          <a:noFill/>
          <a:ln w="9525" cap="flat" cmpd="sng">
            <a:solidFill>
              <a:srgbClr val="FC0092"/>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Our Costs (Per Site)</a:t>
            </a:r>
            <a:endParaRPr/>
          </a:p>
        </p:txBody>
      </p:sp>
      <p:sp>
        <p:nvSpPr>
          <p:cNvPr id="326" name="Google Shape;326;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dirty="0"/>
              <a:t>Typical transmission equipment		~USD 11 000</a:t>
            </a:r>
            <a:endParaRPr dirty="0"/>
          </a:p>
          <a:p>
            <a:pPr marL="0" lvl="0" indent="0" algn="l" rtl="0">
              <a:spcBef>
                <a:spcPts val="1200"/>
              </a:spcBef>
              <a:spcAft>
                <a:spcPts val="0"/>
              </a:spcAft>
              <a:buClr>
                <a:schemeClr val="dk1"/>
              </a:buClr>
              <a:buSzPts val="1100"/>
              <a:buFont typeface="Arial"/>
              <a:buNone/>
            </a:pPr>
            <a:r>
              <a:rPr lang="en-GB" dirty="0"/>
              <a:t>Typical cost of installation			~USD  4 000</a:t>
            </a:r>
            <a:endParaRPr dirty="0"/>
          </a:p>
          <a:p>
            <a:pPr marL="0" lvl="0" indent="0" algn="l" rtl="0">
              <a:spcBef>
                <a:spcPts val="1200"/>
              </a:spcBef>
              <a:spcAft>
                <a:spcPts val="0"/>
              </a:spcAft>
              <a:buClr>
                <a:schemeClr val="dk1"/>
              </a:buClr>
              <a:buSzPts val="1100"/>
              <a:buFont typeface="Arial"/>
              <a:buNone/>
            </a:pPr>
            <a:r>
              <a:rPr lang="en-GB" dirty="0"/>
              <a:t>Typical cost of "paperwork"		~USD  3 000</a:t>
            </a:r>
            <a:endParaRPr dirty="0"/>
          </a:p>
          <a:p>
            <a:pPr marL="0" lvl="0" indent="457200" algn="l" rtl="0">
              <a:spcBef>
                <a:spcPts val="1200"/>
              </a:spcBef>
              <a:spcAft>
                <a:spcPts val="0"/>
              </a:spcAft>
              <a:buClr>
                <a:schemeClr val="dk1"/>
              </a:buClr>
              <a:buSzPts val="1100"/>
              <a:buFont typeface="Arial"/>
              <a:buNone/>
            </a:pPr>
            <a:r>
              <a:rPr lang="en-GB" b="1" dirty="0"/>
              <a:t>Total setup cost per site:		~USD 18 000</a:t>
            </a:r>
            <a:endParaRPr dirty="0"/>
          </a:p>
          <a:p>
            <a:pPr marL="0" lvl="0" indent="0" algn="l" rtl="0">
              <a:spcBef>
                <a:spcPts val="1200"/>
              </a:spcBef>
              <a:spcAft>
                <a:spcPts val="1200"/>
              </a:spcAft>
              <a:buNone/>
            </a:pPr>
            <a:r>
              <a:rPr lang="en-GB" dirty="0"/>
              <a:t>Total operating cost			~USD  6 000 / year</a:t>
            </a:r>
            <a:br>
              <a:rPr lang="en-GB" dirty="0"/>
            </a:br>
            <a:r>
              <a:rPr lang="en-GB" sz="1200" i="1" dirty="0"/>
              <a:t>(Rent, power, telecoms)</a:t>
            </a:r>
            <a:endParaRPr sz="12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6"/>
          <p:cNvSpPr txBox="1">
            <a:spLocks noGrp="1"/>
          </p:cNvSpPr>
          <p:nvPr>
            <p:ph type="title"/>
          </p:nvPr>
        </p:nvSpPr>
        <p:spPr>
          <a:xfrm>
            <a:off x="311700" y="24556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990"/>
              <a:buFont typeface="Arial"/>
              <a:buNone/>
            </a:pPr>
            <a:r>
              <a:rPr lang="en-GB" sz="2640"/>
              <a:t>Open Source DAB is not just about getting more digital radio on-air, and giving more stations the chance to thrive digitally. </a:t>
            </a:r>
            <a:br>
              <a:rPr lang="en-GB" sz="2640"/>
            </a:br>
            <a:br>
              <a:rPr lang="en-GB" sz="2640"/>
            </a:br>
            <a:r>
              <a:rPr lang="en-GB" sz="2640"/>
              <a:t>It's about flexing innovation and using different thinking to overturn the old expectations of digital radio, and to prove that it can be done in a fundamentally different way.</a:t>
            </a:r>
            <a:endParaRPr sz="2640"/>
          </a:p>
          <a:p>
            <a:pPr marL="0" lvl="0" indent="0" algn="ctr" rtl="0">
              <a:spcBef>
                <a:spcPts val="0"/>
              </a:spcBef>
              <a:spcAft>
                <a:spcPts val="0"/>
              </a:spcAft>
              <a:buSzPts val="990"/>
              <a:buNone/>
            </a:pPr>
            <a:endParaRPr sz="264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47"/>
          <p:cNvSpPr txBox="1"/>
          <p:nvPr/>
        </p:nvSpPr>
        <p:spPr>
          <a:xfrm>
            <a:off x="4455300" y="4697825"/>
            <a:ext cx="45294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solidFill>
                  <a:schemeClr val="lt1"/>
                </a:solidFill>
                <a:latin typeface="Open Sans"/>
                <a:ea typeface="Open Sans"/>
                <a:cs typeface="Open Sans"/>
                <a:sym typeface="Open Sans"/>
              </a:rPr>
              <a:t>Photo credit: Velodenz @ Flickr</a:t>
            </a:r>
            <a:endParaRPr sz="900">
              <a:solidFill>
                <a:schemeClr val="lt1"/>
              </a:solidFill>
              <a:latin typeface="Open Sans"/>
              <a:ea typeface="Open Sans"/>
              <a:cs typeface="Open Sans"/>
              <a:sym typeface="Open Sans"/>
            </a:endParaRPr>
          </a:p>
        </p:txBody>
      </p:sp>
      <p:sp>
        <p:nvSpPr>
          <p:cNvPr id="337" name="Google Shape;337;p47"/>
          <p:cNvSpPr txBox="1">
            <a:spLocks noGrp="1"/>
          </p:cNvSpPr>
          <p:nvPr>
            <p:ph type="ctrTitle" idx="4294967295"/>
          </p:nvPr>
        </p:nvSpPr>
        <p:spPr>
          <a:xfrm>
            <a:off x="311708" y="58775"/>
            <a:ext cx="8520600" cy="205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5200">
                <a:solidFill>
                  <a:schemeClr val="lt1"/>
                </a:solidFill>
              </a:rPr>
              <a:t>Small Scale DAB+ in Bristol, UK</a:t>
            </a:r>
            <a:endParaRPr sz="5200">
              <a:solidFill>
                <a:schemeClr val="lt1"/>
              </a:solidFill>
            </a:endParaRPr>
          </a:p>
        </p:txBody>
      </p:sp>
      <p:sp>
        <p:nvSpPr>
          <p:cNvPr id="338" name="Google Shape;338;p47"/>
          <p:cNvSpPr/>
          <p:nvPr/>
        </p:nvSpPr>
        <p:spPr>
          <a:xfrm>
            <a:off x="127475" y="4477875"/>
            <a:ext cx="6452100" cy="530100"/>
          </a:xfrm>
          <a:prstGeom prst="rect">
            <a:avLst/>
          </a:prstGeom>
          <a:solidFill>
            <a:srgbClr val="5C5C5C">
              <a:alpha val="659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7"/>
          <p:cNvSpPr txBox="1">
            <a:spLocks noGrp="1"/>
          </p:cNvSpPr>
          <p:nvPr>
            <p:ph type="subTitle" idx="4294967295"/>
          </p:nvPr>
        </p:nvSpPr>
        <p:spPr>
          <a:xfrm>
            <a:off x="83100" y="4434325"/>
            <a:ext cx="6873000" cy="6069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GB" sz="2743">
                <a:solidFill>
                  <a:schemeClr val="lt1"/>
                </a:solidFill>
              </a:rPr>
              <a:t>Nick Piggott, Bristol Digital Radio</a:t>
            </a:r>
            <a:endParaRPr sz="24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pic>
        <p:nvPicPr>
          <p:cNvPr id="72" name="Google Shape;72;p16"/>
          <p:cNvPicPr preferRelativeResize="0"/>
          <p:nvPr/>
        </p:nvPicPr>
        <p:blipFill rotWithShape="1">
          <a:blip r:embed="rId4">
            <a:alphaModFix/>
          </a:blip>
          <a:srcRect t="1260" b="3934"/>
          <a:stretch/>
        </p:blipFill>
        <p:spPr>
          <a:xfrm rot="5400000">
            <a:off x="4721424" y="865476"/>
            <a:ext cx="4938552" cy="3511549"/>
          </a:xfrm>
          <a:prstGeom prst="rect">
            <a:avLst/>
          </a:prstGeom>
          <a:noFill/>
          <a:ln>
            <a:noFill/>
          </a:ln>
        </p:spPr>
      </p:pic>
      <p:sp>
        <p:nvSpPr>
          <p:cNvPr id="73" name="Google Shape;73;p16"/>
          <p:cNvSpPr txBox="1"/>
          <p:nvPr/>
        </p:nvSpPr>
        <p:spPr>
          <a:xfrm>
            <a:off x="207900" y="4697825"/>
            <a:ext cx="4529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lt1"/>
                </a:solidFill>
                <a:latin typeface="Open Sans"/>
                <a:ea typeface="Open Sans"/>
                <a:cs typeface="Open Sans"/>
                <a:sym typeface="Open Sans"/>
              </a:rPr>
              <a:t>Photo credit: Tin Can Studio @ Flickr</a:t>
            </a:r>
            <a:endParaRPr sz="900">
              <a:solidFill>
                <a:schemeClr val="lt1"/>
              </a:solidFill>
              <a:latin typeface="Open Sans"/>
              <a:ea typeface="Open Sans"/>
              <a:cs typeface="Open Sans"/>
              <a:sym typeface="Open Sans"/>
            </a:endParaRPr>
          </a:p>
        </p:txBody>
      </p:sp>
      <p:pic>
        <p:nvPicPr>
          <p:cNvPr id="74" name="Google Shape;74;p16"/>
          <p:cNvPicPr preferRelativeResize="0"/>
          <p:nvPr/>
        </p:nvPicPr>
        <p:blipFill>
          <a:blip r:embed="rId5">
            <a:alphaModFix/>
          </a:blip>
          <a:stretch>
            <a:fillRect/>
          </a:stretch>
        </p:blipFill>
        <p:spPr>
          <a:xfrm>
            <a:off x="5434306" y="151975"/>
            <a:ext cx="3496519" cy="4938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solidFill>
                  <a:schemeClr val="lt1"/>
                </a:solidFill>
              </a:rPr>
              <a:t>Digital Radio</a:t>
            </a:r>
            <a:endParaRPr>
              <a:solidFill>
                <a:schemeClr val="lt1"/>
              </a:solidFill>
            </a:endParaRPr>
          </a:p>
        </p:txBody>
      </p:sp>
      <p:sp>
        <p:nvSpPr>
          <p:cNvPr id="80" name="Google Shape;80;p17"/>
          <p:cNvSpPr txBox="1"/>
          <p:nvPr/>
        </p:nvSpPr>
        <p:spPr>
          <a:xfrm>
            <a:off x="4455300" y="4697825"/>
            <a:ext cx="45294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solidFill>
                  <a:schemeClr val="lt1"/>
                </a:solidFill>
                <a:latin typeface="Open Sans"/>
                <a:ea typeface="Open Sans"/>
                <a:cs typeface="Open Sans"/>
                <a:sym typeface="Open Sans"/>
              </a:rPr>
              <a:t>Photo credit: msdeegan @ flickr</a:t>
            </a:r>
            <a:endParaRPr sz="900">
              <a:solidFill>
                <a:schemeClr val="lt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3832992" y="1152475"/>
            <a:ext cx="5204408" cy="3903300"/>
          </a:xfrm>
          <a:prstGeom prst="rect">
            <a:avLst/>
          </a:prstGeom>
          <a:noFill/>
          <a:ln>
            <a:noFill/>
          </a:ln>
        </p:spPr>
      </p:pic>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The Launch of Digital Radio - "A New Era"</a:t>
            </a:r>
            <a:endParaRPr/>
          </a:p>
        </p:txBody>
      </p:sp>
      <p:sp>
        <p:nvSpPr>
          <p:cNvPr id="87" name="Google Shape;87;p18"/>
          <p:cNvSpPr txBox="1">
            <a:spLocks noGrp="1"/>
          </p:cNvSpPr>
          <p:nvPr>
            <p:ph type="body" idx="1"/>
          </p:nvPr>
        </p:nvSpPr>
        <p:spPr>
          <a:xfrm>
            <a:off x="311700" y="1152475"/>
            <a:ext cx="3284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Same small number of established providers</a:t>
            </a:r>
            <a:endParaRPr/>
          </a:p>
          <a:p>
            <a:pPr marL="0" lvl="0" indent="0" algn="l" rtl="0">
              <a:spcBef>
                <a:spcPts val="1200"/>
              </a:spcBef>
              <a:spcAft>
                <a:spcPts val="0"/>
              </a:spcAft>
              <a:buNone/>
            </a:pPr>
            <a:r>
              <a:rPr lang="en-GB"/>
              <a:t>Utilising the same infrastructure</a:t>
            </a:r>
            <a:endParaRPr/>
          </a:p>
          <a:p>
            <a:pPr marL="0" lvl="0" indent="0" algn="l" rtl="0">
              <a:spcBef>
                <a:spcPts val="1200"/>
              </a:spcBef>
              <a:spcAft>
                <a:spcPts val="0"/>
              </a:spcAft>
              <a:buNone/>
            </a:pPr>
            <a:r>
              <a:rPr lang="en-GB"/>
              <a:t>Complicated, constrained, expensive</a:t>
            </a:r>
            <a:endParaRPr/>
          </a:p>
          <a:p>
            <a:pPr marL="0" lvl="0" indent="0" algn="l" rtl="0">
              <a:spcBef>
                <a:spcPts val="1200"/>
              </a:spcBef>
              <a:spcAft>
                <a:spcPts val="1200"/>
              </a:spcAft>
              <a:buNone/>
            </a:pPr>
            <a:r>
              <a:rPr lang="en-GB"/>
              <a:t>Little innovation beyond "more audio"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GB" sz="3640">
                <a:solidFill>
                  <a:srgbClr val="999999"/>
                </a:solidFill>
              </a:rPr>
              <a:t>The Weight Of Process</a:t>
            </a:r>
            <a:br>
              <a:rPr lang="en-GB" sz="3640">
                <a:solidFill>
                  <a:srgbClr val="999999"/>
                </a:solidFill>
              </a:rPr>
            </a:br>
            <a:r>
              <a:rPr lang="en-GB" sz="3640">
                <a:solidFill>
                  <a:srgbClr val="999999"/>
                </a:solidFill>
              </a:rPr>
              <a:t>Suffocates Innovation</a:t>
            </a:r>
            <a:endParaRPr sz="3640">
              <a:solidFill>
                <a:srgbClr val="99999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Open Technical Standards</a:t>
            </a:r>
            <a:endParaRPr/>
          </a:p>
        </p:txBody>
      </p:sp>
      <p:pic>
        <p:nvPicPr>
          <p:cNvPr id="98" name="Google Shape;98;p20"/>
          <p:cNvPicPr preferRelativeResize="0"/>
          <p:nvPr/>
        </p:nvPicPr>
        <p:blipFill>
          <a:blip r:embed="rId3">
            <a:alphaModFix/>
          </a:blip>
          <a:stretch>
            <a:fillRect/>
          </a:stretch>
        </p:blipFill>
        <p:spPr>
          <a:xfrm rot="-299999">
            <a:off x="720726" y="1051475"/>
            <a:ext cx="2689734" cy="3820976"/>
          </a:xfrm>
          <a:prstGeom prst="rect">
            <a:avLst/>
          </a:prstGeom>
          <a:noFill/>
          <a:ln>
            <a:noFill/>
          </a:ln>
          <a:effectLst>
            <a:outerShdw blurRad="57150" dist="19050" dir="5400000" algn="bl" rotWithShape="0">
              <a:srgbClr val="000000">
                <a:alpha val="50000"/>
              </a:srgbClr>
            </a:outerShdw>
          </a:effectLst>
        </p:spPr>
      </p:pic>
      <p:pic>
        <p:nvPicPr>
          <p:cNvPr id="99" name="Google Shape;99;p20"/>
          <p:cNvPicPr preferRelativeResize="0"/>
          <p:nvPr/>
        </p:nvPicPr>
        <p:blipFill>
          <a:blip r:embed="rId4">
            <a:alphaModFix/>
          </a:blip>
          <a:stretch>
            <a:fillRect/>
          </a:stretch>
        </p:blipFill>
        <p:spPr>
          <a:xfrm rot="-300000">
            <a:off x="3146933" y="1093925"/>
            <a:ext cx="2700642" cy="3820976"/>
          </a:xfrm>
          <a:prstGeom prst="rect">
            <a:avLst/>
          </a:prstGeom>
          <a:noFill/>
          <a:ln>
            <a:noFill/>
          </a:ln>
          <a:effectLst>
            <a:outerShdw blurRad="57150" dist="19050" dir="5400000" algn="bl" rotWithShape="0">
              <a:srgbClr val="000000">
                <a:alpha val="50000"/>
              </a:srgbClr>
            </a:outerShdw>
          </a:effectLst>
        </p:spPr>
      </p:pic>
      <p:pic>
        <p:nvPicPr>
          <p:cNvPr id="100" name="Google Shape;100;p20"/>
          <p:cNvPicPr preferRelativeResize="0"/>
          <p:nvPr/>
        </p:nvPicPr>
        <p:blipFill>
          <a:blip r:embed="rId5">
            <a:alphaModFix/>
          </a:blip>
          <a:stretch>
            <a:fillRect/>
          </a:stretch>
        </p:blipFill>
        <p:spPr>
          <a:xfrm rot="-300000">
            <a:off x="5635250" y="1051475"/>
            <a:ext cx="2700642" cy="38209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Small Scale DAB+ Tests</a:t>
            </a:r>
            <a:endParaRPr/>
          </a:p>
        </p:txBody>
      </p:sp>
      <p:sp>
        <p:nvSpPr>
          <p:cNvPr id="106" name="Google Shape;106;p21"/>
          <p:cNvSpPr txBox="1">
            <a:spLocks noGrp="1"/>
          </p:cNvSpPr>
          <p:nvPr>
            <p:ph type="body" idx="1"/>
          </p:nvPr>
        </p:nvSpPr>
        <p:spPr>
          <a:xfrm>
            <a:off x="311700" y="1152475"/>
            <a:ext cx="5436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Rashid Mustapha</a:t>
            </a:r>
            <a:r>
              <a:rPr lang="en-GB"/>
              <a:t> at Ofcom organises a test of Open Digital Radio on a tower block in Brighton</a:t>
            </a:r>
            <a:endParaRPr/>
          </a:p>
          <a:p>
            <a:pPr marL="0" lvl="0" indent="0" algn="l" rtl="0">
              <a:spcBef>
                <a:spcPts val="1200"/>
              </a:spcBef>
              <a:spcAft>
                <a:spcPts val="1200"/>
              </a:spcAft>
              <a:buNone/>
            </a:pPr>
            <a:r>
              <a:rPr lang="en-GB"/>
              <a:t>"The experiment demonstrated that a stand-alone Software Defined Radio approach to DAB multiplexing and transmission can deliver high availability and high quality results </a:t>
            </a:r>
            <a:r>
              <a:rPr lang="en-GB" b="1"/>
              <a:t>at costs that are near to parity with an FM transmitter</a:t>
            </a:r>
            <a:r>
              <a:rPr lang="en-GB"/>
              <a:t> system carrying a single service." </a:t>
            </a:r>
            <a:endParaRPr/>
          </a:p>
        </p:txBody>
      </p:sp>
      <p:pic>
        <p:nvPicPr>
          <p:cNvPr id="107" name="Google Shape;107;p21"/>
          <p:cNvPicPr preferRelativeResize="0"/>
          <p:nvPr/>
        </p:nvPicPr>
        <p:blipFill>
          <a:blip r:embed="rId3">
            <a:alphaModFix/>
          </a:blip>
          <a:stretch>
            <a:fillRect/>
          </a:stretch>
        </p:blipFill>
        <p:spPr>
          <a:xfrm>
            <a:off x="6214000" y="950188"/>
            <a:ext cx="2732495" cy="38209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2287</Words>
  <Application>Microsoft Office PowerPoint</Application>
  <PresentationFormat>On-screen Show (16:9)</PresentationFormat>
  <Paragraphs>221</Paragraphs>
  <Slides>35</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Raleway Black</vt:lpstr>
      <vt:lpstr>Arial</vt:lpstr>
      <vt:lpstr>Open Sans</vt:lpstr>
      <vt:lpstr>Simple Light</vt:lpstr>
      <vt:lpstr>Small Scale DAB+ in Bristol, UK</vt:lpstr>
      <vt:lpstr>A Little History</vt:lpstr>
      <vt:lpstr>PowerPoint Presentation</vt:lpstr>
      <vt:lpstr>PowerPoint Presentation</vt:lpstr>
      <vt:lpstr>Digital Radio</vt:lpstr>
      <vt:lpstr>The Launch of Digital Radio - "A New Era"</vt:lpstr>
      <vt:lpstr>The Weight Of Process Suffocates Innovation</vt:lpstr>
      <vt:lpstr>Open Technical Standards</vt:lpstr>
      <vt:lpstr>Small Scale DAB+ Tests</vt:lpstr>
      <vt:lpstr>Small Scale DAB+ Works</vt:lpstr>
      <vt:lpstr>The Fear Uncertainty &amp; Doubt Was Not Real</vt:lpstr>
      <vt:lpstr>Bristol, UK</vt:lpstr>
      <vt:lpstr>PowerPoint Presentation</vt:lpstr>
      <vt:lpstr>PowerPoint Presentation</vt:lpstr>
      <vt:lpstr>PowerPoint Presentation</vt:lpstr>
      <vt:lpstr>"Small Scale" DAB+ Planning</vt:lpstr>
      <vt:lpstr>PowerPoint Presentation</vt:lpstr>
      <vt:lpstr>PowerPoint Presentation</vt:lpstr>
      <vt:lpstr>PowerPoint Presentation</vt:lpstr>
      <vt:lpstr>PowerPoint Presentation</vt:lpstr>
      <vt:lpstr>PowerPoint Presentation</vt:lpstr>
      <vt:lpstr>PowerPoint Presentation</vt:lpstr>
      <vt:lpstr>Planning versus Actual</vt:lpstr>
      <vt:lpstr>Appropriate Technology</vt:lpstr>
      <vt:lpstr>Open Source Multiplexer</vt:lpstr>
      <vt:lpstr>Open Source Multiplexer</vt:lpstr>
      <vt:lpstr>Multiplexer Hardware</vt:lpstr>
      <vt:lpstr>Connectivity</vt:lpstr>
      <vt:lpstr>Transmitters, Filters, Antennas</vt:lpstr>
      <vt:lpstr>Network Architecture</vt:lpstr>
      <vt:lpstr>Sites and Antennas</vt:lpstr>
      <vt:lpstr>Everything fits in 9U - 12U</vt:lpstr>
      <vt:lpstr>Our Costs (Per Site)</vt:lpstr>
      <vt:lpstr>Open Source DAB is not just about getting more digital radio on-air, and giving more stations the chance to thrive digitally.   It's about flexing innovation and using different thinking to overturn the old expectations of digital radio, and to prove that it can be done in a fundamentally different way. </vt:lpstr>
      <vt:lpstr>Small Scale DAB+ in Bristol, 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Scale DAB+ in Bristol, UK</dc:title>
  <cp:lastModifiedBy>Helen Povall</cp:lastModifiedBy>
  <cp:revision>1</cp:revision>
  <dcterms:modified xsi:type="dcterms:W3CDTF">2023-03-01T16:09:42Z</dcterms:modified>
</cp:coreProperties>
</file>