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720263" cy="64801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5.883%" autoAdjust="0"/>
    <p:restoredTop sz="94.66%"/>
  </p:normalViewPr>
  <p:slideViewPr>
    <p:cSldViewPr snapToGrid="0">
      <p:cViewPr varScale="1">
        <p:scale>
          <a:sx n="66" d="100"/>
          <a:sy n="66" d="100"/>
        </p:scale>
        <p:origin x="11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slide" Target="slides/slide25.xml"/><Relationship Id="rId3" Type="http://purl.oclc.org/ooxml/officeDocument/relationships/slide" Target="slides/slide2.xml"/><Relationship Id="rId21" Type="http://purl.oclc.org/ooxml/officeDocument/relationships/slide" Target="slides/slide20.xml"/><Relationship Id="rId34" Type="http://purl.oclc.org/ooxml/officeDocument/relationships/viewProps" Target="viewProps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slide" Target="slides/slide24.xml"/><Relationship Id="rId33" Type="http://purl.oclc.org/ooxml/officeDocument/relationships/presProps" Target="presProp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29" Type="http://purl.oclc.org/ooxml/officeDocument/relationships/slide" Target="slides/slide28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slide" Target="slides/slide23.xml"/><Relationship Id="rId32" Type="http://purl.oclc.org/ooxml/officeDocument/relationships/handoutMaster" Target="handoutMasters/handoutMaster1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slide" Target="slides/slide27.xml"/><Relationship Id="rId36" Type="http://purl.oclc.org/ooxml/officeDocument/relationships/tableStyles" Target="tableStyles.xml"/><Relationship Id="rId10" Type="http://purl.oclc.org/ooxml/officeDocument/relationships/slide" Target="slides/slide9.xml"/><Relationship Id="rId19" Type="http://purl.oclc.org/ooxml/officeDocument/relationships/slide" Target="slides/slide18.xml"/><Relationship Id="rId31" Type="http://purl.oclc.org/ooxml/officeDocument/relationships/notesMaster" Target="notesMasters/notesMaster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slide" Target="slides/slide26.xml"/><Relationship Id="rId30" Type="http://purl.oclc.org/ooxml/officeDocument/relationships/slide" Target="slides/slide29.xml"/><Relationship Id="rId35" Type="http://purl.oclc.org/ooxml/officeDocument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64803C-4BE8-134C-6489-2802B4BF850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00914-281D-211B-5862-F3363709995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6999-2B48-3ABE-61DE-2BC61693686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F224D-1DED-D83B-4F3F-A8FD028D8E8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E6A852D1-18C7-4362-A7C1-41ACFAFF2D2C}" type="slidenum">
              <a:t>‹#›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922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86924-ABAD-491F-6DD1-7DB3082FA7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750A4-5503-DAD6-7B02-612F531CE65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13FC73C-9281-50D7-4291-D26C6D06868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73A49-5D55-051D-4602-E6618C66EEC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794C5-9663-1EF0-736E-37EE1DC0E22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B319A-917E-454F-563F-69874A7D47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66B1EAD-89BE-4DB0-9B5E-08703F4496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%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%">
        <a:solidFill>
          <a:srgbClr val="000000"/>
        </a:solidFill>
        <a:uFillTx/>
        <a:latin typeface="Rajdhani Medium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20.xml"/><Relationship Id="rId1" Type="http://purl.oclc.org/ooxml/officeDocument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purl.oclc.org/ooxml/officeDocument/relationships/slide" Target="../slides/slide21.xml"/><Relationship Id="rId1" Type="http://purl.oclc.org/ooxml/officeDocument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purl.oclc.org/ooxml/officeDocument/relationships/slide" Target="../slides/slide22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purl.oclc.org/ooxml/officeDocument/relationships/slide" Target="../slides/slide23.xml"/><Relationship Id="rId1" Type="http://purl.oclc.org/ooxml/officeDocument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purl.oclc.org/ooxml/officeDocument/relationships/slide" Target="../slides/slide24.xml"/><Relationship Id="rId1" Type="http://purl.oclc.org/ooxml/officeDocument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purl.oclc.org/ooxml/officeDocument/relationships/slide" Target="../slides/slide25.xml"/><Relationship Id="rId1" Type="http://purl.oclc.org/ooxml/officeDocument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purl.oclc.org/ooxml/officeDocument/relationships/slide" Target="../slides/slide26.xml"/><Relationship Id="rId1" Type="http://purl.oclc.org/ooxml/officeDocument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purl.oclc.org/ooxml/officeDocument/relationships/slide" Target="../slides/slide27.xml"/><Relationship Id="rId1" Type="http://purl.oclc.org/ooxml/officeDocument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purl.oclc.org/ooxml/officeDocument/relationships/slide" Target="../slides/slide28.xml"/><Relationship Id="rId1" Type="http://purl.oclc.org/ooxml/officeDocument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purl.oclc.org/ooxml/officeDocument/relationships/slide" Target="../slides/slide29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AC1DBCB-F70B-476B-401D-E3EC8B1699F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2F99687F-B976-4D89-858E-BA54F126FFF2}" type="slidenum">
              <a:t>1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AEA259B-2103-F391-3C14-DA7A58503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411E4A8-5041-C98D-6259-C57AC5E908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1CC77EE-6A0C-1542-D50C-5331160D5E6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4D221280-365A-47AF-B939-E208253199FF}" type="slidenum">
              <a:t>13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B9A241C-0112-161C-20CC-B73C5091D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F8C6639-E560-85FF-0F9A-29665EF532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79E5A5D-596D-E037-F700-485F2B150B4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D01966F9-2D36-4D49-8E42-457714BE98CC}" type="slidenum">
              <a:t>14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B3E453E-3FB2-D7D2-C58F-9CACB0505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9BF6EDD-BB5C-F383-0655-11A8377E78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4C27C4C-C6F9-08D1-D71E-3D7EC7ACFC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446B0E86-DCF6-4EE3-A108-B1E1768E3351}" type="slidenum">
              <a:t>15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F632467-8959-A76D-A474-6AF701946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E581505-872D-B671-0917-FAB4461085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5D56FCC-3540-32D9-FEE7-3E152FB4F5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38136D96-2B40-46FC-A174-3830CC49D467}" type="slidenum">
              <a:t>16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FF6CF97-DD18-9396-FE8E-91ACC1FB5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58ABBA2-0AEA-CBC7-ED78-92710C47AA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3601CCB-008C-BDD4-C099-020DB50AF1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31476F63-A15E-415F-B9D1-6BB308300F30}" type="slidenum">
              <a:t>17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7FCA6B0-0C3A-727C-6945-408644290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8188EC4-5EB6-E4B5-F5C9-3D7F8CB736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CC1B667-E7EF-5E71-4791-0A4468414A9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19937944-3526-4684-AC93-821FD05F9725}" type="slidenum">
              <a:t>18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E16D923-1AEA-E2C1-B69E-BFE2DF7F2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09F8B85-ABB3-BE3A-1201-F8FECA343E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702251D-BFDC-45D7-8A88-D6BA2FC61F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54AADF28-9F56-43C4-B274-DC1DAD32E2E3}" type="slidenum">
              <a:t>19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4F4CA90-347F-08BC-D974-35D7C30D6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DF8F28D-9C86-5C35-1AC8-006A13959C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702251D-BFDC-45D7-8A88-D6BA2FC61F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54AADF28-9F56-43C4-B274-DC1DAD32E2E3}" type="slidenum">
              <a:t>20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4F4CA90-347F-08BC-D974-35D7C30D6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DF8F28D-9C86-5C35-1AC8-006A13959C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99253"/>
      </p:ext>
    </p:extLst>
  </p:cSld>
  <p:clrMapOvr>
    <a:masterClrMapping/>
  </p:clrMapOvr>
</p:notes>
</file>

<file path=ppt/notesSlides/notesSlide1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4D85D49-3E57-FCB5-FE9B-8707907D520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C5BA2238-B426-4536-8056-8C38CEAB6417}" type="slidenum">
              <a:t>21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C911A4F-84FD-B3C8-24D1-E32416D0E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DEF1703-CE81-0938-1304-79E251094A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84AE657-27EE-88C7-74F2-CB88200B2BA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4D2BC0BA-F40B-4D4F-91FF-BE433221F38C}" type="slidenum">
              <a:t>22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58F9A36-6D80-836B-4012-7B68705FF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F06684A-DC58-B748-D057-083397C0FC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12B14DC-0435-B15B-B3DF-F589B631A5B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6A3273F0-E37C-4FEF-B53D-CBE5F9F0EA80}" type="slidenum">
              <a:t>5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F4EF31F-CAED-8243-5FE4-2963DCE9D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A391961-2980-45ED-8634-07DD563B15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B41F431-446C-EA12-DC83-74934FF0773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82EFD767-89D1-4084-A616-2CCBD0CA373A}" type="slidenum">
              <a:t>23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858A958-52E2-7A99-1B53-DEF432E3E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E4751A7-2016-607D-500C-45B7EEA9A6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7D1DFCB-3B2F-3D92-2FFE-5BCB9175566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D66F5147-EE42-4D21-8BB9-150BD834173E}" type="slidenum">
              <a:t>24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7BA1517-2AC4-E626-E3E7-5BE70CCC3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4C41FF67-E677-2A8E-F266-EBB88F3AC2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5B74EC7-39A0-C651-EE2B-B2DD4D4058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3DB2A750-6D0F-4F33-8EE3-9DE0701EBF61}" type="slidenum">
              <a:t>25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BC0A996-BECF-C6CE-AD0A-89C6A852D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8F72C1F-D500-3DFD-EE1E-3230DFCEF3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5CA49E2-ACB6-4E06-A5FE-A6912441EEE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C35B3B1B-CA84-4048-8E9D-EF08A56F946D}" type="slidenum">
              <a:t>26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D6128AB-7860-E7D8-3F4A-CC60729F6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39FCF27-367E-BE1C-F5CC-F2D652DD69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50D5848-FB0A-361A-1B1D-8415EF6C62C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AD87A892-DF88-4873-8EAA-377A296516F4}" type="slidenum">
              <a:t>27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036B877-ECFB-AD97-C44A-138ECA7A6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C328029-A549-82AD-1C7E-404D35E73B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9FCFA55-3F7D-EF65-1D9F-C5041522F05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B89D7E39-681C-45AB-A164-B2D595C2A23C}" type="slidenum">
              <a:t>28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5526BCA-F2F3-018B-87A0-E6171C044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E82ABF7-10B3-D524-1A11-9394EF1FE4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01B878B-0A82-9076-10EF-4A0B005EE94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799578C5-7AB7-478D-B44D-C3885690B488}" type="slidenum">
              <a:t>29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26EE87C-4392-C00C-7EB8-D9FF41E9F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0978215-BBE0-4967-8476-1A29E44AC8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312D11B-FA23-E803-BE75-BE22842BAF3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B5D59D5C-E74F-4B1F-BD6D-8B1B3A2C7ABC}" type="slidenum">
              <a:t>6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869FDA4-7582-5FE1-3FEB-69331D82E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42EEAF1-87B0-DB8A-AF26-0EF169EFD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E0D283A-0B0C-DD7C-CE4B-8EEC55DDF13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8EF6885E-B48A-4FA4-9221-43D2B3CA8FF2}" type="slidenum">
              <a:t>7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416E395-5942-F37A-3BC9-AD485A823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4216CDB-7C62-32D6-DF06-4334FF9F8B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99CB88D-1AB9-FDBF-3C22-35A452D3369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65FA5BCB-AC11-43F6-8E13-3B19E075790D}" type="slidenum">
              <a:t>8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3A8DB47-E625-1FA4-389C-35CF9A597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F7218CC-043D-178B-88D8-E8E8B1D992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F24D555-4978-05D3-D91B-3EC1BB7E61E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477D5183-654A-4AAE-ACFA-FBB6D7C452CC}" type="slidenum">
              <a:t>9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EBEDB4D-61B1-3E07-367F-46490140D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0851C62-46B9-7242-7FCC-C68A5E3CA6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C49B40B-C05C-FAAC-6B5E-4362A4D0F05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D8B84616-2B9A-42B6-88B8-5A1614A4F338}" type="slidenum">
              <a:t>10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1E5C565-3525-1347-63CD-3EA243D5B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B2C878A-DFD7-A42F-DB2F-36405C5FA2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463692D-22D4-CF7B-C31D-163DAAC8785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FECF55E7-8EE9-4110-81A9-F035FAD587A4}" type="slidenum">
              <a:t>11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F3DA92B-2AA8-0419-6589-43F1D4E8E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6" y="812801"/>
            <a:ext cx="6011859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9D4D59B-BB4E-A58F-4A67-02EF748202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B61B751-8B7B-0609-6CA9-92C55A047E9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F6B88F20-74B8-4619-9ECC-E810CA53C0AD}" type="slidenum">
              <a:t>12</a:t>
            </a:fld>
            <a:endParaRPr lang="en-US" sz="14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24210A6A-C7EA-2A9E-8A87-BD45595A3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1844406-07F9-9B20-17E2-5EC9C32547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A587-EA09-48AD-7DFC-ECFC208917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14442" y="1060447"/>
            <a:ext cx="7291389" cy="2255833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9634A-146C-F26A-497D-E1F2BEB757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4442" y="3403597"/>
            <a:ext cx="7291389" cy="1565279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DF31E-B53C-8BFB-5838-6BF7A9854A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4C6A-A4D5-275F-0AF1-B6F23EFB46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1CF7-191F-C27B-39B2-1BFDC87C3C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11F8E-30A1-47D7-ACDE-A699874D5A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73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6DDC-C821-8BEA-C03D-02AB9642EE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B3EE3-8132-D3F0-6AA9-F661468F992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74FF-3839-5266-7186-9A3CF08EDC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CD49-BD85-5C24-5C58-94274A27B3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2463-E30B-A293-61D5-C3AC5B0F71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84EEAA-B125-4145-8BCA-97C3125F35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27415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9B8B9-A679-E67A-C5DA-398E1871FEC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046915" y="258766"/>
            <a:ext cx="2185982" cy="501649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23D24-A780-779B-BF82-D2F3A5E0346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85775" y="258766"/>
            <a:ext cx="6408736" cy="501649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63E9-E2F4-822B-98CB-7D8A211722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78EC4-409E-B60E-9EA7-5851A9CAC6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6C600-D1D8-2CCE-54A7-BA01505216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0983A9-25E4-45A3-8465-D61BE7E916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3992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A35F-4017-BBA2-A8AE-90C4E78660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26721-A187-2180-3311-A4FAB82AE4E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D2E6E-70EA-5534-D62F-749C64DC62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40093-DA14-4C63-4958-A7965E5453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C644-AE08-FCA8-B71F-A10C78AE54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7F850-F0D5-44D1-AD8C-4C54890CFB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1290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02A7-16FA-D0B6-D271-57F6A95E1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3570" y="1616073"/>
            <a:ext cx="8383584" cy="269557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56842-957B-D994-3772-910F7112D2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3570" y="4337054"/>
            <a:ext cx="8383584" cy="141764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9B99-DCEC-8CA2-760D-B66226DB66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FCE41-5812-18F9-3E61-46F72D345B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E4B6-7AA3-CAF0-CCA0-FCD593D38C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A23EA-8509-4E3E-A3D2-099B897CD4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5463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44B8-1D5E-0D45-C122-6E8EB148B9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C01D-F665-B48A-0A56-25B91C8826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775" y="1516066"/>
            <a:ext cx="4297359" cy="37591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43718-CCEE-5CD3-798D-763EE86D8D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935538" y="1516066"/>
            <a:ext cx="4297359" cy="37591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7A6DC-9450-77A3-D20F-3D950161B1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3DC5C-6873-575E-DF1E-F7ACC3B466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9088-78A2-7355-5B7F-6E77FD8F1F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1D1F1B-9395-405F-BA47-0B7815C4B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087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E687-8FF2-73F2-37D8-D58B2D107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926" y="344491"/>
            <a:ext cx="8383584" cy="12525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3187-F1E6-5361-0080-20783EDEC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9926" y="1589090"/>
            <a:ext cx="4111627" cy="77787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4D7F-6756-62CD-4AF2-5C142EF2F97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69926" y="2366960"/>
            <a:ext cx="4111627" cy="348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7B8DA-0E04-6C26-04F5-9D48016749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921245" y="1589090"/>
            <a:ext cx="4132265" cy="77787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119CA-BF56-6B14-2121-86C5F02F0BE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921245" y="2366960"/>
            <a:ext cx="4132265" cy="348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C4532-824E-4F6E-4430-094A49C2A1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1C788-AB92-0354-F4C5-315A2AF0BA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7C069-67A6-A5F6-0C81-FA408BAA2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20A4E-15DD-41D0-A6EE-215E2A86AB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8987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AD2B-EE05-5ABE-0CD5-A21D9230A7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D8E-7BAF-7271-13F2-FA0A3EEA9A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6B80-561A-A6DD-6ACA-86D8957365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3DBE4-27AD-7CBC-ED04-B09442D4D6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0C7C8-35E0-4221-833D-1FAF45D14C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3495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15EC9-3F6D-DC36-5C5D-34D73F2571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A9075-3310-6BB5-1E7C-8D02462792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E0759-4077-2C20-622E-6EC5C4FF7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C54B55-1A4D-4791-816C-907362A2B7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6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C323-F589-87F7-733E-5D134B9E59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926" y="431797"/>
            <a:ext cx="3135313" cy="151288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2225-D625-1EAF-727E-A426907999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32265" y="933446"/>
            <a:ext cx="4921245" cy="4605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93535-1007-0014-7D77-4E2A4BF8AD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69926" y="1944691"/>
            <a:ext cx="3135313" cy="360045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8AE1A-FC43-B632-5A64-DB1B162802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99136-1359-3F87-9B5E-E5AD9354A0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6100-4044-A4A1-5F20-FF012229A4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0C06D5-D959-4CED-8426-087A18B93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490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3A8E-1010-DFF1-B3C7-288B38F4A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926" y="431797"/>
            <a:ext cx="3135313" cy="151288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AC37A-DCE4-5C74-AF1D-300DD46D9E6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132265" y="933446"/>
            <a:ext cx="4921245" cy="4605339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FC5B3-7330-6838-CDA8-651C80C8E3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69926" y="1944691"/>
            <a:ext cx="3135313" cy="360045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EFF21-DA16-E200-2B18-1445B2CBB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1CC5A-F5B3-7658-BB77-513DE4C65D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94269-48D1-30B6-1641-468067E77F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9931F0-F028-48F5-ACAA-3E7CE23000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1.pn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image" Target="../media/image2.png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04BA5-2472-7715-EC49-3E210F4CFE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003" y="258116"/>
            <a:ext cx="8747644" cy="108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35410-D127-C3A2-358C-0793A6E98B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6003" y="1516322"/>
            <a:ext cx="8747644" cy="375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E8F2A-8EEC-B6EB-20CE-D78D2032414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86003" y="5903284"/>
            <a:ext cx="2264401" cy="4467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44BE-5588-44B0-DB9F-CACD73DFDFD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24237" y="5903284"/>
            <a:ext cx="3080878" cy="4467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6341B-60B2-7E13-2A4B-602FCA184A8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969236" y="5903284"/>
            <a:ext cx="2264401" cy="4467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2E72EA6-B9CE-45DE-AC80-33134E4DDBC6}" type="slidenum"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F8BBC-7ECE-C35D-B1A6-6AD66326E1F5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-107999" y="5956922"/>
            <a:ext cx="9899998" cy="523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BFECC-4266-0CB1-5D4C-665B154A2AF1}"/>
              </a:ext>
            </a:extLst>
          </p:cNvPr>
          <p:cNvSpPr txBox="1"/>
          <p:nvPr/>
        </p:nvSpPr>
        <p:spPr>
          <a:xfrm>
            <a:off x="6983995" y="6083996"/>
            <a:ext cx="2700003" cy="2854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%">
                <a:solidFill>
                  <a:srgbClr val="E78C00"/>
                </a:solidFill>
                <a:uFillTx/>
                <a:latin typeface="Rajdhani Semi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Rajdhani Semibold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1200" b="0" i="0" u="none" strike="noStrike" kern="1200" cap="none" spc="0" baseline="0%">
                <a:solidFill>
                  <a:srgbClr val="FFFFFF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rPr>
              <a:t>Page </a:t>
            </a:r>
            <a:fld id="{8DF5E556-791A-4E28-9223-E59776DB8C67}" type="slidenum">
              <a:t>‹#›</a:t>
            </a:fld>
            <a:r>
              <a:rPr lang="en-US" sz="1200" b="0" i="0" u="none" strike="noStrike" kern="1200" cap="none" spc="0" baseline="0%">
                <a:solidFill>
                  <a:srgbClr val="FFFFFF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71575-BC0D-9324-0F80-57E36EFCEE43}"/>
              </a:ext>
            </a:extLst>
          </p:cNvPr>
          <p:cNvSpPr txBox="1"/>
          <p:nvPr/>
        </p:nvSpPr>
        <p:spPr>
          <a:xfrm>
            <a:off x="3312002" y="6047997"/>
            <a:ext cx="1871996" cy="3830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E78C00"/>
                </a:solidFill>
                <a:uFillTx/>
                <a:latin typeface="Rajdhani Semi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Semibold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1800" b="0" i="0" u="none" strike="noStrike" kern="1200" cap="none" spc="0" baseline="0%">
                <a:solidFill>
                  <a:srgbClr val="FFFFFF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rPr>
              <a:t>www.digidia.fr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4EFBB-FA0E-32A1-B412-E7BAA1CDAAD7}"/>
              </a:ext>
            </a:extLst>
          </p:cNvPr>
          <p:cNvSpPr txBox="1"/>
          <p:nvPr/>
        </p:nvSpPr>
        <p:spPr>
          <a:xfrm>
            <a:off x="0" y="6083996"/>
            <a:ext cx="2822396" cy="2854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%">
                <a:solidFill>
                  <a:srgbClr val="E78C00"/>
                </a:solidFill>
                <a:uFillTx/>
                <a:latin typeface="Rajdhani Semi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Rajdhani Semibold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1200" b="0" i="0" u="none" strike="noStrike" kern="1200" cap="none" spc="0" baseline="0%">
                <a:solidFill>
                  <a:srgbClr val="FFFFFF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rPr>
              <a:t>Copyright @ DIGIDIA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%"/>
        </a:lnSpc>
        <a:spcBef>
          <a:spcPts val="0"/>
        </a:spcBef>
        <a:spcAft>
          <a:spcPts val="0"/>
        </a:spcAft>
        <a:buNone/>
        <a:tabLst/>
        <a:defRPr lang="en-US" sz="3770" b="0" i="0" u="none" strike="noStrike" kern="1200" cap="none" spc="0" baseline="0%">
          <a:solidFill>
            <a:srgbClr val="000000"/>
          </a:solidFill>
          <a:uFillTx/>
          <a:latin typeface="Rajdhani Medium" pitchFamily="18"/>
        </a:defRPr>
      </a:lvl1pPr>
    </p:titleStyle>
    <p:bodyStyle>
      <a:lvl1pPr marL="0" marR="0" lvl="0" indent="0" defTabSz="914400" rtl="0" fontAlgn="auto" hangingPunct="0">
        <a:lnSpc>
          <a:spcPct val="100%"/>
        </a:lnSpc>
        <a:spcBef>
          <a:spcPts val="0"/>
        </a:spcBef>
        <a:spcAft>
          <a:spcPts val="1215"/>
        </a:spcAft>
        <a:buNone/>
        <a:tabLst/>
        <a:defRPr lang="en-US" sz="2740" b="0" i="0" u="none" strike="noStrike" kern="1200" cap="none" spc="0" baseline="0%">
          <a:solidFill>
            <a:srgbClr val="000000"/>
          </a:solidFill>
          <a:uFillTx/>
          <a:latin typeface="Rajdhani Medium" pitchFamily="18"/>
        </a:defRPr>
      </a:lvl1pPr>
      <a:lvl2pPr marL="685800" marR="0" lvl="1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en-US" sz="2400" b="0" i="0" u="none" strike="noStrike" kern="1200" cap="none" spc="0" baseline="0%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en-US" sz="2000" b="0" i="0" u="none" strike="noStrike" kern="1200" cap="none" spc="0" baseline="0%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en-US" sz="1800" b="0" i="0" u="none" strike="noStrike" kern="1200" cap="none" spc="0" baseline="0%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en-US" sz="1800" b="0" i="0" u="none" strike="noStrike" kern="1200" cap="none" spc="0" baseline="0%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7.xml"/><Relationship Id="rId1" Type="http://purl.oclc.org/ooxml/officeDocument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7.xml"/><Relationship Id="rId4" Type="http://purl.oclc.org/ooxml/officeDocument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9.xml"/><Relationship Id="rId1" Type="http://purl.oclc.org/ooxml/officeDocument/relationships/slideLayout" Target="../slideLayouts/slideLayout7.xml"/><Relationship Id="rId4" Type="http://purl.oclc.org/ooxml/officeDocument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0.xml"/><Relationship Id="rId1" Type="http://purl.oclc.org/ooxml/officeDocument/relationships/slideLayout" Target="../slideLayouts/slideLayout7.xml"/><Relationship Id="rId4" Type="http://purl.oclc.org/ooxml/officeDocument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23.wmf"/><Relationship Id="rId2" Type="http://purl.oclc.org/ooxml/officeDocument/relationships/notesSlide" Target="../notesSlides/notesSlide11.xml"/><Relationship Id="rId1" Type="http://purl.oclc.org/ooxml/officeDocument/relationships/slideLayout" Target="../slideLayouts/slideLayout7.xml"/><Relationship Id="rId4" Type="http://purl.oclc.org/ooxml/officeDocument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2.xml"/><Relationship Id="rId1" Type="http://purl.oclc.org/ooxml/officeDocument/relationships/slideLayout" Target="../slideLayouts/slideLayout7.xml"/><Relationship Id="rId4" Type="http://purl.oclc.org/ooxml/officeDocument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3.xml"/><Relationship Id="rId1" Type="http://purl.oclc.org/ooxml/officeDocument/relationships/slideLayout" Target="../slideLayouts/slideLayout7.xml"/><Relationship Id="rId4" Type="http://purl.oclc.org/ooxml/officeDocument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4.xml"/><Relationship Id="rId1" Type="http://purl.oclc.org/ooxml/officeDocument/relationships/slideLayout" Target="../slideLayouts/slideLayout7.xml"/><Relationship Id="rId4" Type="http://purl.oclc.org/ooxml/officeDocument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7.xml"/><Relationship Id="rId4" Type="http://purl.oclc.org/ooxml/officeDocument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6.xml"/><Relationship Id="rId1" Type="http://purl.oclc.org/ooxml/officeDocument/relationships/slideLayout" Target="../slideLayouts/slideLayout7.xml"/><Relationship Id="rId4" Type="http://purl.oclc.org/ooxml/officeDocument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4.png"/><Relationship Id="rId1" Type="http://purl.oclc.org/ooxml/officeDocument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7.xml"/><Relationship Id="rId4" Type="http://purl.oclc.org/ooxml/officeDocument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8.xml"/><Relationship Id="rId1" Type="http://purl.oclc.org/ooxml/officeDocument/relationships/slideLayout" Target="../slideLayouts/slideLayout7.xml"/><Relationship Id="rId4" Type="http://purl.oclc.org/ooxml/officeDocument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9.xml"/><Relationship Id="rId1" Type="http://purl.oclc.org/ooxml/officeDocument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0.xml"/><Relationship Id="rId1" Type="http://purl.oclc.org/ooxml/officeDocument/relationships/slideLayout" Target="../slideLayouts/slideLayout7.xml"/><Relationship Id="rId4" Type="http://purl.oclc.org/ooxml/officeDocument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32.png"/><Relationship Id="rId2" Type="http://purl.oclc.org/ooxml/officeDocument/relationships/notesSlide" Target="../notesSlides/notesSlide21.xml"/><Relationship Id="rId1" Type="http://purl.oclc.org/ooxml/officeDocument/relationships/slideLayout" Target="../slideLayouts/slideLayout7.xml"/><Relationship Id="rId4" Type="http://purl.oclc.org/ooxml/officeDocument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2.xml"/><Relationship Id="rId1" Type="http://purl.oclc.org/ooxml/officeDocument/relationships/slideLayout" Target="../slideLayouts/slideLayout7.xml"/><Relationship Id="rId4" Type="http://purl.oclc.org/ooxml/officeDocument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3.xml"/><Relationship Id="rId1" Type="http://purl.oclc.org/ooxml/officeDocument/relationships/slideLayout" Target="../slideLayouts/slideLayout7.xml"/><Relationship Id="rId4" Type="http://purl.oclc.org/ooxml/officeDocument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4.xml"/><Relationship Id="rId1" Type="http://purl.oclc.org/ooxml/officeDocument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5.xml"/><Relationship Id="rId1" Type="http://purl.oclc.org/ooxml/officeDocument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6.xml"/><Relationship Id="rId1" Type="http://purl.oclc.org/ooxml/officeDocument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6.png"/><Relationship Id="rId1" Type="http://purl.oclc.org/ooxml/officeDocument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purl.oclc.org/ooxml/officeDocument/relationships/image" Target="../media/image12.png"/><Relationship Id="rId3" Type="http://purl.oclc.org/ooxml/officeDocument/relationships/image" Target="../media/image7.png"/><Relationship Id="rId7" Type="http://purl.oclc.org/ooxml/officeDocument/relationships/image" Target="../media/image11.jpg"/><Relationship Id="rId2" Type="http://purl.oclc.org/ooxml/officeDocument/relationships/notesSlide" Target="../notesSlides/notesSlide2.xml"/><Relationship Id="rId1" Type="http://purl.oclc.org/ooxml/officeDocument/relationships/slideLayout" Target="../slideLayouts/slideLayout7.xml"/><Relationship Id="rId6" Type="http://purl.oclc.org/ooxml/officeDocument/relationships/image" Target="../media/image10.jpg"/><Relationship Id="rId5" Type="http://purl.oclc.org/ooxml/officeDocument/relationships/image" Target="../media/image9.jpg"/><Relationship Id="rId4" Type="http://purl.oclc.org/ooxml/officeDocument/relationships/image" Target="../media/image8.jpg"/><Relationship Id="rId9" Type="http://purl.oclc.org/ooxml/officeDocument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notesSlide" Target="../notesSlides/notesSlide3.xml"/><Relationship Id="rId1" Type="http://purl.oclc.org/ooxml/officeDocument/relationships/slideLayout" Target="../slideLayouts/slideLayout7.xml"/><Relationship Id="rId5" Type="http://purl.oclc.org/ooxml/officeDocument/relationships/image" Target="../media/image13.png"/><Relationship Id="rId4" Type="http://purl.oclc.org/ooxml/officeDocument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purl.oclc.org/ooxml/officeDocument/relationships/image" Target="../media/image3.png"/><Relationship Id="rId3" Type="http://purl.oclc.org/ooxml/officeDocument/relationships/image" Target="../media/image14.png"/><Relationship Id="rId7" Type="http://purl.oclc.org/ooxml/officeDocument/relationships/image" Target="../media/image18.png"/><Relationship Id="rId2" Type="http://purl.oclc.org/ooxml/officeDocument/relationships/notesSlide" Target="../notesSlides/notesSlide4.xml"/><Relationship Id="rId1" Type="http://purl.oclc.org/ooxml/officeDocument/relationships/slideLayout" Target="../slideLayouts/slideLayout7.xml"/><Relationship Id="rId6" Type="http://purl.oclc.org/ooxml/officeDocument/relationships/image" Target="../media/image17.png"/><Relationship Id="rId5" Type="http://purl.oclc.org/ooxml/officeDocument/relationships/image" Target="../media/image16.png"/><Relationship Id="rId4" Type="http://purl.oclc.org/ooxml/officeDocument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notesSlide" Target="../notesSlides/notesSlide5.xml"/><Relationship Id="rId1" Type="http://purl.oclc.org/ooxml/officeDocument/relationships/slideLayout" Target="../slideLayouts/slideLayout7.xml"/><Relationship Id="rId4" Type="http://purl.oclc.org/ooxml/officeDocument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6.xml"/><Relationship Id="rId1" Type="http://purl.oclc.org/ooxml/officeDocument/relationships/slideLayout" Target="../slideLayouts/slideLayout7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8678A-B364-7B08-9ED9-D7070866E26B}"/>
              </a:ext>
            </a:extLst>
          </p:cNvPr>
          <p:cNvSpPr txBox="1"/>
          <p:nvPr/>
        </p:nvSpPr>
        <p:spPr>
          <a:xfrm>
            <a:off x="107999" y="4489923"/>
            <a:ext cx="7668002" cy="13420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999999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Presentation DAB Head End Architectures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000" b="1" i="0" u="none" strike="noStrike" kern="1200" cap="none" spc="0" baseline="0%">
              <a:solidFill>
                <a:srgbClr val="999999"/>
              </a:solidFill>
              <a:uFillTx/>
              <a:latin typeface="Roboto Medium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999999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Hermann ZENSEN, Head of Sales and Marketing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999999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March 2023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05BC9CD7-71A9-2890-9FC4-12B992CD12D4}"/>
              </a:ext>
            </a:extLst>
          </p:cNvPr>
          <p:cNvSpPr/>
          <p:nvPr/>
        </p:nvSpPr>
        <p:spPr>
          <a:xfrm>
            <a:off x="601922" y="4436051"/>
            <a:ext cx="335807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E78C00"/>
            </a:solidFill>
            <a:prstDash val="solid"/>
            <a:miter/>
          </a:ln>
        </p:spPr>
        <p:txBody>
          <a:bodyPr vert="horz" wrap="none" lIns="99002" tIns="54004" rIns="99002" bIns="5400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5E356-2010-CFA7-A918-739B4A12971B}"/>
              </a:ext>
            </a:extLst>
          </p:cNvPr>
          <p:cNvSpPr txBox="1"/>
          <p:nvPr/>
        </p:nvSpPr>
        <p:spPr>
          <a:xfrm>
            <a:off x="205922" y="4184051"/>
            <a:ext cx="539998" cy="4093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0DD36-7F94-2ADA-ADA7-B25141E7FD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2923" y="1079997"/>
            <a:ext cx="6431761" cy="20879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D0AFD3B6-FB97-DF74-D140-C7B398FA21F5}"/>
              </a:ext>
            </a:extLst>
          </p:cNvPr>
          <p:cNvSpPr/>
          <p:nvPr/>
        </p:nvSpPr>
        <p:spPr>
          <a:xfrm>
            <a:off x="287999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758C748E-964F-19BC-37B5-D5D9A3A2E667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46A49-0912-A0BA-5793-B57AF1585641}"/>
              </a:ext>
            </a:extLst>
          </p:cNvPr>
          <p:cNvSpPr txBox="1"/>
          <p:nvPr/>
        </p:nvSpPr>
        <p:spPr>
          <a:xfrm>
            <a:off x="1007997" y="2087995"/>
            <a:ext cx="8352001" cy="13597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DAB Head End Architectures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E56A9-0F08-47B5-9DF9-696B104AD2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8867D1E-14E2-FB92-B677-7ADBB5634DFF}"/>
              </a:ext>
            </a:extLst>
          </p:cNvPr>
          <p:cNvSpPr/>
          <p:nvPr/>
        </p:nvSpPr>
        <p:spPr>
          <a:xfrm>
            <a:off x="1260719" y="463317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EE9E38CC-F82A-94E6-ECB4-0B119BAA87A5}"/>
              </a:ext>
            </a:extLst>
          </p:cNvPr>
          <p:cNvSpPr/>
          <p:nvPr/>
        </p:nvSpPr>
        <p:spPr>
          <a:xfrm>
            <a:off x="306003" y="199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16443-52B3-D95D-77D7-372ED0F3AAB3}"/>
              </a:ext>
            </a:extLst>
          </p:cNvPr>
          <p:cNvSpPr txBox="1"/>
          <p:nvPr/>
        </p:nvSpPr>
        <p:spPr>
          <a:xfrm>
            <a:off x="3749396" y="312477"/>
            <a:ext cx="5574603" cy="1379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Multi -Multiplexing and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Multi Encoding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ECA4-7A69-9E68-5855-EDD25E0AC5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4" y="287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CA8610-8D73-0C52-31E7-F3C9CBE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90755" y="2501642"/>
            <a:ext cx="2125083" cy="1364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AA4409-39A7-0279-5D74-9EE0B02D2502}"/>
              </a:ext>
            </a:extLst>
          </p:cNvPr>
          <p:cNvSpPr/>
          <p:nvPr/>
        </p:nvSpPr>
        <p:spPr>
          <a:xfrm>
            <a:off x="4992121" y="2978996"/>
            <a:ext cx="965880" cy="390238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FFFF99"/>
          </a:solidFill>
          <a:ln w="9363" cap="sq">
            <a:solidFill>
              <a:srgbClr val="00000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A5F4DF-751F-81D4-5F48-9B596CFE8DF0}"/>
              </a:ext>
            </a:extLst>
          </p:cNvPr>
          <p:cNvGrpSpPr/>
          <p:nvPr/>
        </p:nvGrpSpPr>
        <p:grpSpPr>
          <a:xfrm>
            <a:off x="1731955" y="1116363"/>
            <a:ext cx="3092043" cy="4715643"/>
            <a:chOff x="1731955" y="1116363"/>
            <a:chExt cx="3092043" cy="47156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88A0AE-92AF-3003-2215-B35753300A88}"/>
                </a:ext>
              </a:extLst>
            </p:cNvPr>
            <p:cNvSpPr/>
            <p:nvPr/>
          </p:nvSpPr>
          <p:spPr>
            <a:xfrm>
              <a:off x="1731955" y="1116363"/>
              <a:ext cx="3092043" cy="4715643"/>
            </a:xfrm>
            <a:custGeom>
              <a:avLst>
                <a:gd name="f10" fmla="val 1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1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99CCFF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D6D2FB-9DCC-8D2B-ED37-6B152A6BE9E4}"/>
                </a:ext>
              </a:extLst>
            </p:cNvPr>
            <p:cNvSpPr/>
            <p:nvPr/>
          </p:nvSpPr>
          <p:spPr>
            <a:xfrm>
              <a:off x="2962079" y="3323880"/>
              <a:ext cx="46798" cy="4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0000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B2F97D-2AE4-F77B-9EB9-CDA3ADD780B4}"/>
                </a:ext>
              </a:extLst>
            </p:cNvPr>
            <p:cNvSpPr/>
            <p:nvPr/>
          </p:nvSpPr>
          <p:spPr>
            <a:xfrm>
              <a:off x="2962079" y="3450598"/>
              <a:ext cx="46798" cy="48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0000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A5BDE6-9A7D-2005-3074-4DC59B72D16E}"/>
                </a:ext>
              </a:extLst>
            </p:cNvPr>
            <p:cNvSpPr/>
            <p:nvPr/>
          </p:nvSpPr>
          <p:spPr>
            <a:xfrm>
              <a:off x="2962079" y="3578038"/>
              <a:ext cx="46798" cy="482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0000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1C1F01-342B-5408-9E0B-A73F248D7E86}"/>
                </a:ext>
              </a:extLst>
            </p:cNvPr>
            <p:cNvGrpSpPr/>
            <p:nvPr/>
          </p:nvGrpSpPr>
          <p:grpSpPr>
            <a:xfrm>
              <a:off x="1871996" y="1167844"/>
              <a:ext cx="2808003" cy="2086560"/>
              <a:chOff x="1871996" y="1167844"/>
              <a:chExt cx="2808003" cy="208656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B9DAB93-AA58-AE3D-5BE1-ACE03458A0A0}"/>
                  </a:ext>
                </a:extLst>
              </p:cNvPr>
              <p:cNvSpPr/>
              <p:nvPr/>
            </p:nvSpPr>
            <p:spPr>
              <a:xfrm>
                <a:off x="1871996" y="1167844"/>
                <a:ext cx="2808003" cy="2086560"/>
              </a:xfrm>
              <a:custGeom>
                <a:avLst>
                  <a:gd name="f10" fmla="val 16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6"/>
                  <a:gd name="f11" fmla="abs f4"/>
                  <a:gd name="f12" fmla="abs f5"/>
                  <a:gd name="f13" fmla="abs f6"/>
                  <a:gd name="f14" fmla="*/ f8 1 180"/>
                  <a:gd name="f15" fmla="val f10"/>
                  <a:gd name="f16" fmla="+- 0 0 f2"/>
                  <a:gd name="f17" fmla="?: f11 f4 1"/>
                  <a:gd name="f18" fmla="?: f12 f5 1"/>
                  <a:gd name="f19" fmla="?: f13 f6 1"/>
                  <a:gd name="f20" fmla="*/ f9 f14 1"/>
                  <a:gd name="f21" fmla="+- f7 f15 0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0 0 f20"/>
                  <a:gd name="f27" fmla="+- f7 0 f21"/>
                  <a:gd name="f28" fmla="+- f21 0 f7"/>
                  <a:gd name="f29" fmla="min f23 f22"/>
                  <a:gd name="f30" fmla="*/ f24 1 f19"/>
                  <a:gd name="f31" fmla="*/ f25 1 f19"/>
                  <a:gd name="f32" fmla="*/ f26 f1 1"/>
                  <a:gd name="f33" fmla="abs f27"/>
                  <a:gd name="f34" fmla="abs f28"/>
                  <a:gd name="f35" fmla="?: f27 f16 f2"/>
                  <a:gd name="f36" fmla="?: f27 f2 f16"/>
                  <a:gd name="f37" fmla="?: f27 f3 f2"/>
                  <a:gd name="f38" fmla="?: f27 f2 f3"/>
                  <a:gd name="f39" fmla="?: f28 f16 f2"/>
                  <a:gd name="f40" fmla="?: f28 f2 f16"/>
                  <a:gd name="f41" fmla="?: f27 0 f1"/>
                  <a:gd name="f42" fmla="?: f27 f1 0"/>
                  <a:gd name="f43" fmla="val f30"/>
                  <a:gd name="f44" fmla="val f31"/>
                  <a:gd name="f45" fmla="*/ f32 1 f8"/>
                  <a:gd name="f46" fmla="?: f27 f38 f37"/>
                  <a:gd name="f47" fmla="?: f27 f37 f38"/>
                  <a:gd name="f48" fmla="?: f28 f36 f35"/>
                  <a:gd name="f49" fmla="*/ f21 f29 1"/>
                  <a:gd name="f50" fmla="*/ f7 f29 1"/>
                  <a:gd name="f51" fmla="*/ f33 f29 1"/>
                  <a:gd name="f52" fmla="*/ f34 f29 1"/>
                  <a:gd name="f53" fmla="+- f44 0 f15"/>
                  <a:gd name="f54" fmla="+- f43 0 f15"/>
                  <a:gd name="f55" fmla="+- f45 0 f2"/>
                  <a:gd name="f56" fmla="?: f28 f47 f46"/>
                  <a:gd name="f57" fmla="*/ f44 f29 1"/>
                  <a:gd name="f58" fmla="*/ f43 f29 1"/>
                  <a:gd name="f59" fmla="+- f55 f2 0"/>
                  <a:gd name="f60" fmla="+- f44 0 f53"/>
                  <a:gd name="f61" fmla="+- f43 0 f54"/>
                  <a:gd name="f62" fmla="+- f53 0 f44"/>
                  <a:gd name="f63" fmla="+- f54 0 f43"/>
                  <a:gd name="f64" fmla="*/ f53 f29 1"/>
                  <a:gd name="f65" fmla="*/ f54 f29 1"/>
                  <a:gd name="f66" fmla="*/ f59 f8 1"/>
                  <a:gd name="f67" fmla="abs f60"/>
                  <a:gd name="f68" fmla="?: f60 0 f1"/>
                  <a:gd name="f69" fmla="?: f60 f1 0"/>
                  <a:gd name="f70" fmla="?: f60 f39 f40"/>
                  <a:gd name="f71" fmla="abs f61"/>
                  <a:gd name="f72" fmla="abs f62"/>
                  <a:gd name="f73" fmla="?: f61 f16 f2"/>
                  <a:gd name="f74" fmla="?: f61 f2 f16"/>
                  <a:gd name="f75" fmla="?: f61 f3 f2"/>
                  <a:gd name="f76" fmla="?: f61 f2 f3"/>
                  <a:gd name="f77" fmla="abs f63"/>
                  <a:gd name="f78" fmla="?: f63 f16 f2"/>
                  <a:gd name="f79" fmla="?: f63 f2 f16"/>
                  <a:gd name="f80" fmla="?: f63 f42 f41"/>
                  <a:gd name="f81" fmla="?: f63 f41 f42"/>
                  <a:gd name="f82" fmla="*/ f66 1 f1"/>
                  <a:gd name="f83" fmla="?: f28 f69 f68"/>
                  <a:gd name="f84" fmla="?: f28 f68 f69"/>
                  <a:gd name="f85" fmla="?: f61 f76 f75"/>
                  <a:gd name="f86" fmla="?: f61 f75 f76"/>
                  <a:gd name="f87" fmla="?: f62 f74 f73"/>
                  <a:gd name="f88" fmla="?: f27 f80 f81"/>
                  <a:gd name="f89" fmla="?: f27 f78 f79"/>
                  <a:gd name="f90" fmla="*/ f67 f29 1"/>
                  <a:gd name="f91" fmla="*/ f71 f29 1"/>
                  <a:gd name="f92" fmla="*/ f72 f29 1"/>
                  <a:gd name="f93" fmla="*/ f77 f29 1"/>
                  <a:gd name="f94" fmla="+- 0 0 f82"/>
                  <a:gd name="f95" fmla="?: f60 f83 f84"/>
                  <a:gd name="f96" fmla="?: f62 f86 f85"/>
                  <a:gd name="f97" fmla="+- 0 0 f94"/>
                  <a:gd name="f98" fmla="*/ f97 f1 1"/>
                  <a:gd name="f99" fmla="*/ f98 1 f8"/>
                  <a:gd name="f100" fmla="+- f99 0 f2"/>
                  <a:gd name="f101" fmla="cos 1 f100"/>
                  <a:gd name="f102" fmla="+- 0 0 f101"/>
                  <a:gd name="f103" fmla="+- 0 0 f102"/>
                  <a:gd name="f104" fmla="val f103"/>
                  <a:gd name="f105" fmla="+- 0 0 f104"/>
                  <a:gd name="f106" fmla="*/ f15 f105 1"/>
                  <a:gd name="f107" fmla="*/ f106 3163 1"/>
                  <a:gd name="f108" fmla="*/ f107 1 7636"/>
                  <a:gd name="f109" fmla="+- f7 f108 0"/>
                  <a:gd name="f110" fmla="+- f43 0 f108"/>
                  <a:gd name="f111" fmla="+- f44 0 f108"/>
                  <a:gd name="f112" fmla="*/ f109 f29 1"/>
                  <a:gd name="f113" fmla="*/ f110 f29 1"/>
                  <a:gd name="f114" fmla="*/ f111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2" t="f112" r="f113" b="f114"/>
                <a:pathLst>
                  <a:path>
                    <a:moveTo>
                      <a:pt x="f49" y="f50"/>
                    </a:moveTo>
                    <a:arcTo wR="f51" hR="f52" stAng="f56" swAng="f48"/>
                    <a:lnTo>
                      <a:pt x="f50" y="f64"/>
                    </a:lnTo>
                    <a:arcTo wR="f52" hR="f90" stAng="f95" swAng="f70"/>
                    <a:lnTo>
                      <a:pt x="f65" y="f57"/>
                    </a:lnTo>
                    <a:arcTo wR="f91" hR="f92" stAng="f96" swAng="f87"/>
                    <a:lnTo>
                      <a:pt x="f58" y="f49"/>
                    </a:lnTo>
                    <a:arcTo wR="f93" hR="f51" stAng="f88" swAng="f89"/>
                    <a:close/>
                  </a:path>
                </a:pathLst>
              </a:custGeom>
              <a:solidFill>
                <a:srgbClr val="E6E64C"/>
              </a:solidFill>
              <a:ln w="9363" cap="sq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0626359-52F3-DC51-1A2E-FD95EE33EC2C}"/>
                  </a:ext>
                </a:extLst>
              </p:cNvPr>
              <p:cNvSpPr/>
              <p:nvPr/>
            </p:nvSpPr>
            <p:spPr>
              <a:xfrm>
                <a:off x="2230203" y="2050194"/>
                <a:ext cx="1958763" cy="304915"/>
              </a:xfrm>
              <a:custGeom>
                <a:avLst>
                  <a:gd name="f10" fmla="val 15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50"/>
                  <a:gd name="f11" fmla="abs f4"/>
                  <a:gd name="f12" fmla="abs f5"/>
                  <a:gd name="f13" fmla="abs f6"/>
                  <a:gd name="f14" fmla="*/ f8 1 180"/>
                  <a:gd name="f15" fmla="val f10"/>
                  <a:gd name="f16" fmla="+- 0 0 f2"/>
                  <a:gd name="f17" fmla="?: f11 f4 1"/>
                  <a:gd name="f18" fmla="?: f12 f5 1"/>
                  <a:gd name="f19" fmla="?: f13 f6 1"/>
                  <a:gd name="f20" fmla="*/ f9 f14 1"/>
                  <a:gd name="f21" fmla="+- f7 f15 0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0 0 f20"/>
                  <a:gd name="f27" fmla="+- f7 0 f21"/>
                  <a:gd name="f28" fmla="+- f21 0 f7"/>
                  <a:gd name="f29" fmla="min f23 f22"/>
                  <a:gd name="f30" fmla="*/ f24 1 f19"/>
                  <a:gd name="f31" fmla="*/ f25 1 f19"/>
                  <a:gd name="f32" fmla="*/ f26 f1 1"/>
                  <a:gd name="f33" fmla="abs f27"/>
                  <a:gd name="f34" fmla="abs f28"/>
                  <a:gd name="f35" fmla="?: f27 f16 f2"/>
                  <a:gd name="f36" fmla="?: f27 f2 f16"/>
                  <a:gd name="f37" fmla="?: f27 f3 f2"/>
                  <a:gd name="f38" fmla="?: f27 f2 f3"/>
                  <a:gd name="f39" fmla="?: f28 f16 f2"/>
                  <a:gd name="f40" fmla="?: f28 f2 f16"/>
                  <a:gd name="f41" fmla="?: f27 0 f1"/>
                  <a:gd name="f42" fmla="?: f27 f1 0"/>
                  <a:gd name="f43" fmla="val f30"/>
                  <a:gd name="f44" fmla="val f31"/>
                  <a:gd name="f45" fmla="*/ f32 1 f8"/>
                  <a:gd name="f46" fmla="?: f27 f38 f37"/>
                  <a:gd name="f47" fmla="?: f27 f37 f38"/>
                  <a:gd name="f48" fmla="?: f28 f36 f35"/>
                  <a:gd name="f49" fmla="*/ f21 f29 1"/>
                  <a:gd name="f50" fmla="*/ f7 f29 1"/>
                  <a:gd name="f51" fmla="*/ f33 f29 1"/>
                  <a:gd name="f52" fmla="*/ f34 f29 1"/>
                  <a:gd name="f53" fmla="+- f44 0 f15"/>
                  <a:gd name="f54" fmla="+- f43 0 f15"/>
                  <a:gd name="f55" fmla="+- f45 0 f2"/>
                  <a:gd name="f56" fmla="?: f28 f47 f46"/>
                  <a:gd name="f57" fmla="*/ f44 f29 1"/>
                  <a:gd name="f58" fmla="*/ f43 f29 1"/>
                  <a:gd name="f59" fmla="+- f55 f2 0"/>
                  <a:gd name="f60" fmla="+- f44 0 f53"/>
                  <a:gd name="f61" fmla="+- f43 0 f54"/>
                  <a:gd name="f62" fmla="+- f53 0 f44"/>
                  <a:gd name="f63" fmla="+- f54 0 f43"/>
                  <a:gd name="f64" fmla="*/ f53 f29 1"/>
                  <a:gd name="f65" fmla="*/ f54 f29 1"/>
                  <a:gd name="f66" fmla="*/ f59 f8 1"/>
                  <a:gd name="f67" fmla="abs f60"/>
                  <a:gd name="f68" fmla="?: f60 0 f1"/>
                  <a:gd name="f69" fmla="?: f60 f1 0"/>
                  <a:gd name="f70" fmla="?: f60 f39 f40"/>
                  <a:gd name="f71" fmla="abs f61"/>
                  <a:gd name="f72" fmla="abs f62"/>
                  <a:gd name="f73" fmla="?: f61 f16 f2"/>
                  <a:gd name="f74" fmla="?: f61 f2 f16"/>
                  <a:gd name="f75" fmla="?: f61 f3 f2"/>
                  <a:gd name="f76" fmla="?: f61 f2 f3"/>
                  <a:gd name="f77" fmla="abs f63"/>
                  <a:gd name="f78" fmla="?: f63 f16 f2"/>
                  <a:gd name="f79" fmla="?: f63 f2 f16"/>
                  <a:gd name="f80" fmla="?: f63 f42 f41"/>
                  <a:gd name="f81" fmla="?: f63 f41 f42"/>
                  <a:gd name="f82" fmla="*/ f66 1 f1"/>
                  <a:gd name="f83" fmla="?: f28 f69 f68"/>
                  <a:gd name="f84" fmla="?: f28 f68 f69"/>
                  <a:gd name="f85" fmla="?: f61 f76 f75"/>
                  <a:gd name="f86" fmla="?: f61 f75 f76"/>
                  <a:gd name="f87" fmla="?: f62 f74 f73"/>
                  <a:gd name="f88" fmla="?: f27 f80 f81"/>
                  <a:gd name="f89" fmla="?: f27 f78 f79"/>
                  <a:gd name="f90" fmla="*/ f67 f29 1"/>
                  <a:gd name="f91" fmla="*/ f71 f29 1"/>
                  <a:gd name="f92" fmla="*/ f72 f29 1"/>
                  <a:gd name="f93" fmla="*/ f77 f29 1"/>
                  <a:gd name="f94" fmla="+- 0 0 f82"/>
                  <a:gd name="f95" fmla="?: f60 f83 f84"/>
                  <a:gd name="f96" fmla="?: f62 f86 f85"/>
                  <a:gd name="f97" fmla="+- 0 0 f94"/>
                  <a:gd name="f98" fmla="*/ f97 f1 1"/>
                  <a:gd name="f99" fmla="*/ f98 1 f8"/>
                  <a:gd name="f100" fmla="+- f99 0 f2"/>
                  <a:gd name="f101" fmla="cos 1 f100"/>
                  <a:gd name="f102" fmla="+- 0 0 f101"/>
                  <a:gd name="f103" fmla="+- 0 0 f102"/>
                  <a:gd name="f104" fmla="val f103"/>
                  <a:gd name="f105" fmla="+- 0 0 f104"/>
                  <a:gd name="f106" fmla="*/ f15 f105 1"/>
                  <a:gd name="f107" fmla="*/ f106 3163 1"/>
                  <a:gd name="f108" fmla="*/ f107 1 7636"/>
                  <a:gd name="f109" fmla="+- f7 f108 0"/>
                  <a:gd name="f110" fmla="+- f43 0 f108"/>
                  <a:gd name="f111" fmla="+- f44 0 f108"/>
                  <a:gd name="f112" fmla="*/ f109 f29 1"/>
                  <a:gd name="f113" fmla="*/ f110 f29 1"/>
                  <a:gd name="f114" fmla="*/ f111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2" t="f112" r="f113" b="f114"/>
                <a:pathLst>
                  <a:path>
                    <a:moveTo>
                      <a:pt x="f49" y="f50"/>
                    </a:moveTo>
                    <a:arcTo wR="f51" hR="f52" stAng="f56" swAng="f48"/>
                    <a:lnTo>
                      <a:pt x="f50" y="f64"/>
                    </a:lnTo>
                    <a:arcTo wR="f52" hR="f90" stAng="f95" swAng="f70"/>
                    <a:lnTo>
                      <a:pt x="f65" y="f57"/>
                    </a:lnTo>
                    <a:arcTo wR="f91" hR="f92" stAng="f96" swAng="f87"/>
                    <a:lnTo>
                      <a:pt x="f58" y="f49"/>
                    </a:lnTo>
                    <a:arcTo wR="f93" hR="f51" stAng="f88" swAng="f89"/>
                    <a:close/>
                  </a:path>
                </a:pathLst>
              </a:custGeom>
              <a:solidFill>
                <a:srgbClr val="355E00"/>
              </a:solidFill>
              <a:ln w="9363" cap="sq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2000" b="0" i="0" u="none" strike="noStrike" kern="1200" cap="none" spc="0" baseline="0%">
                    <a:solidFill>
                      <a:srgbClr val="000000"/>
                    </a:solidFill>
                    <a:uFillTx/>
                    <a:latin typeface="Arial" pitchFamily="18"/>
                    <a:ea typeface="Arial Unicode MS" pitchFamily="2"/>
                    <a:cs typeface="Arial Unicode MS" pitchFamily="2"/>
                  </a:rPr>
                  <a:t>Encoder 2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25E489F-1E02-49DC-AE0F-9439A5086498}"/>
                  </a:ext>
                </a:extLst>
              </p:cNvPr>
              <p:cNvSpPr/>
              <p:nvPr/>
            </p:nvSpPr>
            <p:spPr>
              <a:xfrm>
                <a:off x="2230203" y="1292038"/>
                <a:ext cx="1958763" cy="304915"/>
              </a:xfrm>
              <a:custGeom>
                <a:avLst>
                  <a:gd name="f10" fmla="val 15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50"/>
                  <a:gd name="f11" fmla="abs f4"/>
                  <a:gd name="f12" fmla="abs f5"/>
                  <a:gd name="f13" fmla="abs f6"/>
                  <a:gd name="f14" fmla="*/ f8 1 180"/>
                  <a:gd name="f15" fmla="val f10"/>
                  <a:gd name="f16" fmla="+- 0 0 f2"/>
                  <a:gd name="f17" fmla="?: f11 f4 1"/>
                  <a:gd name="f18" fmla="?: f12 f5 1"/>
                  <a:gd name="f19" fmla="?: f13 f6 1"/>
                  <a:gd name="f20" fmla="*/ f9 f14 1"/>
                  <a:gd name="f21" fmla="+- f7 f15 0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0 0 f20"/>
                  <a:gd name="f27" fmla="+- f7 0 f21"/>
                  <a:gd name="f28" fmla="+- f21 0 f7"/>
                  <a:gd name="f29" fmla="min f23 f22"/>
                  <a:gd name="f30" fmla="*/ f24 1 f19"/>
                  <a:gd name="f31" fmla="*/ f25 1 f19"/>
                  <a:gd name="f32" fmla="*/ f26 f1 1"/>
                  <a:gd name="f33" fmla="abs f27"/>
                  <a:gd name="f34" fmla="abs f28"/>
                  <a:gd name="f35" fmla="?: f27 f16 f2"/>
                  <a:gd name="f36" fmla="?: f27 f2 f16"/>
                  <a:gd name="f37" fmla="?: f27 f3 f2"/>
                  <a:gd name="f38" fmla="?: f27 f2 f3"/>
                  <a:gd name="f39" fmla="?: f28 f16 f2"/>
                  <a:gd name="f40" fmla="?: f28 f2 f16"/>
                  <a:gd name="f41" fmla="?: f27 0 f1"/>
                  <a:gd name="f42" fmla="?: f27 f1 0"/>
                  <a:gd name="f43" fmla="val f30"/>
                  <a:gd name="f44" fmla="val f31"/>
                  <a:gd name="f45" fmla="*/ f32 1 f8"/>
                  <a:gd name="f46" fmla="?: f27 f38 f37"/>
                  <a:gd name="f47" fmla="?: f27 f37 f38"/>
                  <a:gd name="f48" fmla="?: f28 f36 f35"/>
                  <a:gd name="f49" fmla="*/ f21 f29 1"/>
                  <a:gd name="f50" fmla="*/ f7 f29 1"/>
                  <a:gd name="f51" fmla="*/ f33 f29 1"/>
                  <a:gd name="f52" fmla="*/ f34 f29 1"/>
                  <a:gd name="f53" fmla="+- f44 0 f15"/>
                  <a:gd name="f54" fmla="+- f43 0 f15"/>
                  <a:gd name="f55" fmla="+- f45 0 f2"/>
                  <a:gd name="f56" fmla="?: f28 f47 f46"/>
                  <a:gd name="f57" fmla="*/ f44 f29 1"/>
                  <a:gd name="f58" fmla="*/ f43 f29 1"/>
                  <a:gd name="f59" fmla="+- f55 f2 0"/>
                  <a:gd name="f60" fmla="+- f44 0 f53"/>
                  <a:gd name="f61" fmla="+- f43 0 f54"/>
                  <a:gd name="f62" fmla="+- f53 0 f44"/>
                  <a:gd name="f63" fmla="+- f54 0 f43"/>
                  <a:gd name="f64" fmla="*/ f53 f29 1"/>
                  <a:gd name="f65" fmla="*/ f54 f29 1"/>
                  <a:gd name="f66" fmla="*/ f59 f8 1"/>
                  <a:gd name="f67" fmla="abs f60"/>
                  <a:gd name="f68" fmla="?: f60 0 f1"/>
                  <a:gd name="f69" fmla="?: f60 f1 0"/>
                  <a:gd name="f70" fmla="?: f60 f39 f40"/>
                  <a:gd name="f71" fmla="abs f61"/>
                  <a:gd name="f72" fmla="abs f62"/>
                  <a:gd name="f73" fmla="?: f61 f16 f2"/>
                  <a:gd name="f74" fmla="?: f61 f2 f16"/>
                  <a:gd name="f75" fmla="?: f61 f3 f2"/>
                  <a:gd name="f76" fmla="?: f61 f2 f3"/>
                  <a:gd name="f77" fmla="abs f63"/>
                  <a:gd name="f78" fmla="?: f63 f16 f2"/>
                  <a:gd name="f79" fmla="?: f63 f2 f16"/>
                  <a:gd name="f80" fmla="?: f63 f42 f41"/>
                  <a:gd name="f81" fmla="?: f63 f41 f42"/>
                  <a:gd name="f82" fmla="*/ f66 1 f1"/>
                  <a:gd name="f83" fmla="?: f28 f69 f68"/>
                  <a:gd name="f84" fmla="?: f28 f68 f69"/>
                  <a:gd name="f85" fmla="?: f61 f76 f75"/>
                  <a:gd name="f86" fmla="?: f61 f75 f76"/>
                  <a:gd name="f87" fmla="?: f62 f74 f73"/>
                  <a:gd name="f88" fmla="?: f27 f80 f81"/>
                  <a:gd name="f89" fmla="?: f27 f78 f79"/>
                  <a:gd name="f90" fmla="*/ f67 f29 1"/>
                  <a:gd name="f91" fmla="*/ f71 f29 1"/>
                  <a:gd name="f92" fmla="*/ f72 f29 1"/>
                  <a:gd name="f93" fmla="*/ f77 f29 1"/>
                  <a:gd name="f94" fmla="+- 0 0 f82"/>
                  <a:gd name="f95" fmla="?: f60 f83 f84"/>
                  <a:gd name="f96" fmla="?: f62 f86 f85"/>
                  <a:gd name="f97" fmla="+- 0 0 f94"/>
                  <a:gd name="f98" fmla="*/ f97 f1 1"/>
                  <a:gd name="f99" fmla="*/ f98 1 f8"/>
                  <a:gd name="f100" fmla="+- f99 0 f2"/>
                  <a:gd name="f101" fmla="cos 1 f100"/>
                  <a:gd name="f102" fmla="+- 0 0 f101"/>
                  <a:gd name="f103" fmla="+- 0 0 f102"/>
                  <a:gd name="f104" fmla="val f103"/>
                  <a:gd name="f105" fmla="+- 0 0 f104"/>
                  <a:gd name="f106" fmla="*/ f15 f105 1"/>
                  <a:gd name="f107" fmla="*/ f106 3163 1"/>
                  <a:gd name="f108" fmla="*/ f107 1 7636"/>
                  <a:gd name="f109" fmla="+- f7 f108 0"/>
                  <a:gd name="f110" fmla="+- f43 0 f108"/>
                  <a:gd name="f111" fmla="+- f44 0 f108"/>
                  <a:gd name="f112" fmla="*/ f109 f29 1"/>
                  <a:gd name="f113" fmla="*/ f110 f29 1"/>
                  <a:gd name="f114" fmla="*/ f111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2" t="f112" r="f113" b="f114"/>
                <a:pathLst>
                  <a:path>
                    <a:moveTo>
                      <a:pt x="f49" y="f50"/>
                    </a:moveTo>
                    <a:arcTo wR="f51" hR="f52" stAng="f56" swAng="f48"/>
                    <a:lnTo>
                      <a:pt x="f50" y="f64"/>
                    </a:lnTo>
                    <a:arcTo wR="f52" hR="f90" stAng="f95" swAng="f70"/>
                    <a:lnTo>
                      <a:pt x="f65" y="f57"/>
                    </a:lnTo>
                    <a:arcTo wR="f91" hR="f92" stAng="f96" swAng="f87"/>
                    <a:lnTo>
                      <a:pt x="f58" y="f49"/>
                    </a:lnTo>
                    <a:arcTo wR="f93" hR="f51" stAng="f88" swAng="f89"/>
                    <a:close/>
                  </a:path>
                </a:pathLst>
              </a:custGeom>
              <a:solidFill>
                <a:srgbClr val="355E00"/>
              </a:solidFill>
              <a:ln w="9363" cap="sq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2000" b="0" i="0" u="none" strike="noStrike" kern="1200" cap="none" spc="0" baseline="0%">
                    <a:solidFill>
                      <a:srgbClr val="000000"/>
                    </a:solidFill>
                    <a:uFillTx/>
                    <a:latin typeface="Arial" pitchFamily="18"/>
                    <a:ea typeface="Arial Unicode MS" pitchFamily="2"/>
                    <a:cs typeface="Arial Unicode MS" pitchFamily="2"/>
                  </a:rPr>
                  <a:t>Encoder 1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52977C7-AA5A-9FA5-9792-015316C6D675}"/>
                  </a:ext>
                </a:extLst>
              </p:cNvPr>
              <p:cNvSpPr/>
              <p:nvPr/>
            </p:nvSpPr>
            <p:spPr>
              <a:xfrm>
                <a:off x="2230203" y="2493358"/>
                <a:ext cx="1958763" cy="305281"/>
              </a:xfrm>
              <a:custGeom>
                <a:avLst>
                  <a:gd name="f10" fmla="val 15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50"/>
                  <a:gd name="f11" fmla="abs f4"/>
                  <a:gd name="f12" fmla="abs f5"/>
                  <a:gd name="f13" fmla="abs f6"/>
                  <a:gd name="f14" fmla="*/ f8 1 180"/>
                  <a:gd name="f15" fmla="val f10"/>
                  <a:gd name="f16" fmla="+- 0 0 f2"/>
                  <a:gd name="f17" fmla="?: f11 f4 1"/>
                  <a:gd name="f18" fmla="?: f12 f5 1"/>
                  <a:gd name="f19" fmla="?: f13 f6 1"/>
                  <a:gd name="f20" fmla="*/ f9 f14 1"/>
                  <a:gd name="f21" fmla="+- f7 f15 0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0 0 f20"/>
                  <a:gd name="f27" fmla="+- f7 0 f21"/>
                  <a:gd name="f28" fmla="+- f21 0 f7"/>
                  <a:gd name="f29" fmla="min f23 f22"/>
                  <a:gd name="f30" fmla="*/ f24 1 f19"/>
                  <a:gd name="f31" fmla="*/ f25 1 f19"/>
                  <a:gd name="f32" fmla="*/ f26 f1 1"/>
                  <a:gd name="f33" fmla="abs f27"/>
                  <a:gd name="f34" fmla="abs f28"/>
                  <a:gd name="f35" fmla="?: f27 f16 f2"/>
                  <a:gd name="f36" fmla="?: f27 f2 f16"/>
                  <a:gd name="f37" fmla="?: f27 f3 f2"/>
                  <a:gd name="f38" fmla="?: f27 f2 f3"/>
                  <a:gd name="f39" fmla="?: f28 f16 f2"/>
                  <a:gd name="f40" fmla="?: f28 f2 f16"/>
                  <a:gd name="f41" fmla="?: f27 0 f1"/>
                  <a:gd name="f42" fmla="?: f27 f1 0"/>
                  <a:gd name="f43" fmla="val f30"/>
                  <a:gd name="f44" fmla="val f31"/>
                  <a:gd name="f45" fmla="*/ f32 1 f8"/>
                  <a:gd name="f46" fmla="?: f27 f38 f37"/>
                  <a:gd name="f47" fmla="?: f27 f37 f38"/>
                  <a:gd name="f48" fmla="?: f28 f36 f35"/>
                  <a:gd name="f49" fmla="*/ f21 f29 1"/>
                  <a:gd name="f50" fmla="*/ f7 f29 1"/>
                  <a:gd name="f51" fmla="*/ f33 f29 1"/>
                  <a:gd name="f52" fmla="*/ f34 f29 1"/>
                  <a:gd name="f53" fmla="+- f44 0 f15"/>
                  <a:gd name="f54" fmla="+- f43 0 f15"/>
                  <a:gd name="f55" fmla="+- f45 0 f2"/>
                  <a:gd name="f56" fmla="?: f28 f47 f46"/>
                  <a:gd name="f57" fmla="*/ f44 f29 1"/>
                  <a:gd name="f58" fmla="*/ f43 f29 1"/>
                  <a:gd name="f59" fmla="+- f55 f2 0"/>
                  <a:gd name="f60" fmla="+- f44 0 f53"/>
                  <a:gd name="f61" fmla="+- f43 0 f54"/>
                  <a:gd name="f62" fmla="+- f53 0 f44"/>
                  <a:gd name="f63" fmla="+- f54 0 f43"/>
                  <a:gd name="f64" fmla="*/ f53 f29 1"/>
                  <a:gd name="f65" fmla="*/ f54 f29 1"/>
                  <a:gd name="f66" fmla="*/ f59 f8 1"/>
                  <a:gd name="f67" fmla="abs f60"/>
                  <a:gd name="f68" fmla="?: f60 0 f1"/>
                  <a:gd name="f69" fmla="?: f60 f1 0"/>
                  <a:gd name="f70" fmla="?: f60 f39 f40"/>
                  <a:gd name="f71" fmla="abs f61"/>
                  <a:gd name="f72" fmla="abs f62"/>
                  <a:gd name="f73" fmla="?: f61 f16 f2"/>
                  <a:gd name="f74" fmla="?: f61 f2 f16"/>
                  <a:gd name="f75" fmla="?: f61 f3 f2"/>
                  <a:gd name="f76" fmla="?: f61 f2 f3"/>
                  <a:gd name="f77" fmla="abs f63"/>
                  <a:gd name="f78" fmla="?: f63 f16 f2"/>
                  <a:gd name="f79" fmla="?: f63 f2 f16"/>
                  <a:gd name="f80" fmla="?: f63 f42 f41"/>
                  <a:gd name="f81" fmla="?: f63 f41 f42"/>
                  <a:gd name="f82" fmla="*/ f66 1 f1"/>
                  <a:gd name="f83" fmla="?: f28 f69 f68"/>
                  <a:gd name="f84" fmla="?: f28 f68 f69"/>
                  <a:gd name="f85" fmla="?: f61 f76 f75"/>
                  <a:gd name="f86" fmla="?: f61 f75 f76"/>
                  <a:gd name="f87" fmla="?: f62 f74 f73"/>
                  <a:gd name="f88" fmla="?: f27 f80 f81"/>
                  <a:gd name="f89" fmla="?: f27 f78 f79"/>
                  <a:gd name="f90" fmla="*/ f67 f29 1"/>
                  <a:gd name="f91" fmla="*/ f71 f29 1"/>
                  <a:gd name="f92" fmla="*/ f72 f29 1"/>
                  <a:gd name="f93" fmla="*/ f77 f29 1"/>
                  <a:gd name="f94" fmla="+- 0 0 f82"/>
                  <a:gd name="f95" fmla="?: f60 f83 f84"/>
                  <a:gd name="f96" fmla="?: f62 f86 f85"/>
                  <a:gd name="f97" fmla="+- 0 0 f94"/>
                  <a:gd name="f98" fmla="*/ f97 f1 1"/>
                  <a:gd name="f99" fmla="*/ f98 1 f8"/>
                  <a:gd name="f100" fmla="+- f99 0 f2"/>
                  <a:gd name="f101" fmla="cos 1 f100"/>
                  <a:gd name="f102" fmla="+- 0 0 f101"/>
                  <a:gd name="f103" fmla="+- 0 0 f102"/>
                  <a:gd name="f104" fmla="val f103"/>
                  <a:gd name="f105" fmla="+- 0 0 f104"/>
                  <a:gd name="f106" fmla="*/ f15 f105 1"/>
                  <a:gd name="f107" fmla="*/ f106 3163 1"/>
                  <a:gd name="f108" fmla="*/ f107 1 7636"/>
                  <a:gd name="f109" fmla="+- f7 f108 0"/>
                  <a:gd name="f110" fmla="+- f43 0 f108"/>
                  <a:gd name="f111" fmla="+- f44 0 f108"/>
                  <a:gd name="f112" fmla="*/ f109 f29 1"/>
                  <a:gd name="f113" fmla="*/ f110 f29 1"/>
                  <a:gd name="f114" fmla="*/ f111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2" t="f112" r="f113" b="f114"/>
                <a:pathLst>
                  <a:path>
                    <a:moveTo>
                      <a:pt x="f49" y="f50"/>
                    </a:moveTo>
                    <a:arcTo wR="f51" hR="f52" stAng="f56" swAng="f48"/>
                    <a:lnTo>
                      <a:pt x="f50" y="f64"/>
                    </a:lnTo>
                    <a:arcTo wR="f52" hR="f90" stAng="f95" swAng="f70"/>
                    <a:lnTo>
                      <a:pt x="f65" y="f57"/>
                    </a:lnTo>
                    <a:arcTo wR="f91" hR="f92" stAng="f96" swAng="f87"/>
                    <a:lnTo>
                      <a:pt x="f58" y="f49"/>
                    </a:lnTo>
                    <a:arcTo wR="f93" hR="f51" stAng="f88" swAng="f89"/>
                    <a:close/>
                  </a:path>
                </a:pathLst>
              </a:custGeom>
              <a:solidFill>
                <a:srgbClr val="355E00"/>
              </a:solidFill>
              <a:ln w="9363" cap="sq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2000" b="0" i="0" u="none" strike="noStrike" kern="1200" cap="none" spc="0" baseline="0%">
                    <a:solidFill>
                      <a:srgbClr val="000000"/>
                    </a:solidFill>
                    <a:uFillTx/>
                    <a:latin typeface="Arial" pitchFamily="18"/>
                    <a:ea typeface="Arial Unicode MS" pitchFamily="2"/>
                    <a:cs typeface="Arial Unicode MS" pitchFamily="2"/>
                  </a:rPr>
                  <a:t>Encoder n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60DB744-3C07-F298-D952-0FF27DB2BE2F}"/>
                  </a:ext>
                </a:extLst>
              </p:cNvPr>
              <p:cNvSpPr/>
              <p:nvPr/>
            </p:nvSpPr>
            <p:spPr>
              <a:xfrm>
                <a:off x="3174842" y="1677960"/>
                <a:ext cx="68397" cy="48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solidFill>
                <a:srgbClr val="000000"/>
              </a:solidFill>
              <a:ln w="9363" cap="sq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0004" tIns="46798" rIns="90004" bIns="46798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87161A0-0C77-0971-25BB-E78E34C1618D}"/>
                  </a:ext>
                </a:extLst>
              </p:cNvPr>
              <p:cNvSpPr/>
              <p:nvPr/>
            </p:nvSpPr>
            <p:spPr>
              <a:xfrm>
                <a:off x="3174842" y="1803242"/>
                <a:ext cx="68397" cy="4895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solidFill>
                <a:srgbClr val="000000"/>
              </a:solidFill>
              <a:ln w="9363" cap="sq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0004" tIns="46798" rIns="90004" bIns="46798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3EBB92A-9B12-D7BD-32A5-871EB374FB33}"/>
                  </a:ext>
                </a:extLst>
              </p:cNvPr>
              <p:cNvSpPr/>
              <p:nvPr/>
            </p:nvSpPr>
            <p:spPr>
              <a:xfrm>
                <a:off x="3174842" y="1929960"/>
                <a:ext cx="68397" cy="4895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solidFill>
                <a:srgbClr val="000000"/>
              </a:solidFill>
              <a:ln w="9363" cap="sq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0004" tIns="46798" rIns="90004" bIns="46798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48C083-B9FF-A5A2-97B8-B347B0E54337}"/>
                  </a:ext>
                </a:extLst>
              </p:cNvPr>
              <p:cNvSpPr/>
              <p:nvPr/>
            </p:nvSpPr>
            <p:spPr>
              <a:xfrm>
                <a:off x="2088361" y="2838599"/>
                <a:ext cx="2242081" cy="3585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2200" b="0" i="0" u="none" strike="noStrike" kern="1200" cap="none" spc="0" baseline="0%">
                    <a:solidFill>
                      <a:srgbClr val="000000"/>
                    </a:solidFill>
                    <a:uFillTx/>
                    <a:latin typeface="Arial" pitchFamily="18"/>
                    <a:ea typeface="Arial Unicode MS" pitchFamily="2"/>
                    <a:cs typeface="Arial Unicode MS" pitchFamily="2"/>
                  </a:rPr>
                  <a:t>Multiplexer 1</a:t>
                </a: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EC2260-612D-4641-0A4E-60B08A0F2437}"/>
                </a:ext>
              </a:extLst>
            </p:cNvPr>
            <p:cNvSpPr/>
            <p:nvPr/>
          </p:nvSpPr>
          <p:spPr>
            <a:xfrm>
              <a:off x="1799996" y="3637437"/>
              <a:ext cx="2880003" cy="2086560"/>
            </a:xfrm>
            <a:custGeom>
              <a:avLst>
                <a:gd name="f10" fmla="val 1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6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E6E64C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A02F5-06CB-92A9-CA49-52733C1DB87D}"/>
                </a:ext>
              </a:extLst>
            </p:cNvPr>
            <p:cNvSpPr/>
            <p:nvPr/>
          </p:nvSpPr>
          <p:spPr>
            <a:xfrm>
              <a:off x="2313002" y="4521241"/>
              <a:ext cx="1790998" cy="304915"/>
            </a:xfrm>
            <a:custGeom>
              <a:avLst>
                <a:gd name="f10" fmla="val 15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5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355E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%">
                  <a:solidFill>
                    <a:srgbClr val="000000"/>
                  </a:solidFill>
                  <a:uFillTx/>
                  <a:latin typeface="Arial" pitchFamily="18"/>
                  <a:ea typeface="Arial Unicode MS" pitchFamily="2"/>
                  <a:cs typeface="Arial Unicode MS" pitchFamily="2"/>
                </a:rPr>
                <a:t>Encoder 2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77434B-57AF-81B7-9A6D-143FD0505115}"/>
                </a:ext>
              </a:extLst>
            </p:cNvPr>
            <p:cNvSpPr/>
            <p:nvPr/>
          </p:nvSpPr>
          <p:spPr>
            <a:xfrm>
              <a:off x="2376004" y="3746882"/>
              <a:ext cx="1727996" cy="305281"/>
            </a:xfrm>
            <a:custGeom>
              <a:avLst>
                <a:gd name="f10" fmla="val 15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5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355E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%">
                  <a:solidFill>
                    <a:srgbClr val="000000"/>
                  </a:solidFill>
                  <a:uFillTx/>
                  <a:latin typeface="Arial" pitchFamily="18"/>
                  <a:ea typeface="Arial Unicode MS" pitchFamily="2"/>
                  <a:cs typeface="Arial Unicode MS" pitchFamily="2"/>
                </a:rPr>
                <a:t>Encoder 1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C8C05B-5000-FEAF-A5DB-0035A406B782}"/>
                </a:ext>
              </a:extLst>
            </p:cNvPr>
            <p:cNvSpPr/>
            <p:nvPr/>
          </p:nvSpPr>
          <p:spPr>
            <a:xfrm>
              <a:off x="2313002" y="4964039"/>
              <a:ext cx="1790998" cy="305281"/>
            </a:xfrm>
            <a:custGeom>
              <a:avLst>
                <a:gd name="f10" fmla="val 15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5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355E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%">
                  <a:solidFill>
                    <a:srgbClr val="000000"/>
                  </a:solidFill>
                  <a:uFillTx/>
                  <a:latin typeface="Arial" pitchFamily="18"/>
                  <a:ea typeface="Arial Unicode MS" pitchFamily="2"/>
                  <a:cs typeface="Arial Unicode MS" pitchFamily="2"/>
                </a:rPr>
                <a:t>Encoder n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AAAC76-C1E8-3FA8-DF1E-11C312278CF9}"/>
                </a:ext>
              </a:extLst>
            </p:cNvPr>
            <p:cNvSpPr/>
            <p:nvPr/>
          </p:nvSpPr>
          <p:spPr>
            <a:xfrm>
              <a:off x="2958120" y="4149364"/>
              <a:ext cx="46798" cy="4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0000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112959B-8314-4C55-19EC-9A829268EBBC}"/>
                </a:ext>
              </a:extLst>
            </p:cNvPr>
            <p:cNvSpPr/>
            <p:nvPr/>
          </p:nvSpPr>
          <p:spPr>
            <a:xfrm>
              <a:off x="2958120" y="4276081"/>
              <a:ext cx="46798" cy="4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0000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1364A9-C687-06D9-E599-277445663281}"/>
                </a:ext>
              </a:extLst>
            </p:cNvPr>
            <p:cNvSpPr/>
            <p:nvPr/>
          </p:nvSpPr>
          <p:spPr>
            <a:xfrm>
              <a:off x="2958120" y="4402799"/>
              <a:ext cx="46798" cy="4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000000"/>
            </a:solidFill>
            <a:ln w="9363" cap="sq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4A9AA7-3A97-A23B-109D-DC1C8353FFF5}"/>
                </a:ext>
              </a:extLst>
            </p:cNvPr>
            <p:cNvSpPr/>
            <p:nvPr/>
          </p:nvSpPr>
          <p:spPr>
            <a:xfrm>
              <a:off x="2216158" y="5309637"/>
              <a:ext cx="2031842" cy="358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%">
                  <a:solidFill>
                    <a:srgbClr val="000000"/>
                  </a:solidFill>
                  <a:uFillTx/>
                  <a:latin typeface="Arial" pitchFamily="18"/>
                  <a:ea typeface="Arial Unicode MS" pitchFamily="2"/>
                  <a:cs typeface="Arial Unicode MS" pitchFamily="2"/>
                </a:rPr>
                <a:t>Multiplexer 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46B7E68-87FE-BF0D-034C-AB7EDED2F8B1}"/>
              </a:ext>
            </a:extLst>
          </p:cNvPr>
          <p:cNvSpPr/>
          <p:nvPr/>
        </p:nvSpPr>
        <p:spPr>
          <a:xfrm>
            <a:off x="287999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08B7F26B-54EE-CA0E-1A0D-599A65CCFA95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9F34E-916A-BE1A-41D5-DF83A8BF2039}"/>
              </a:ext>
            </a:extLst>
          </p:cNvPr>
          <p:cNvSpPr txBox="1"/>
          <p:nvPr/>
        </p:nvSpPr>
        <p:spPr>
          <a:xfrm>
            <a:off x="1439997" y="419398"/>
            <a:ext cx="8352001" cy="1214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The Minimal System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6E8ED-518E-2B13-D3AC-4D3B4980A6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EE947-0FF1-A89C-D2B1-33DEFB116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9027"/>
            <a:ext cx="9720263" cy="4536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CA0FC685-586B-48EB-D0F7-EA812E5540AA}"/>
              </a:ext>
            </a:extLst>
          </p:cNvPr>
          <p:cNvSpPr/>
          <p:nvPr/>
        </p:nvSpPr>
        <p:spPr>
          <a:xfrm>
            <a:off x="287999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85B46ED9-C108-FE13-95FC-843637F37B02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CBAC5-E59B-DDBD-3FFD-D0192791A91F}"/>
              </a:ext>
            </a:extLst>
          </p:cNvPr>
          <p:cNvSpPr txBox="1"/>
          <p:nvPr/>
        </p:nvSpPr>
        <p:spPr>
          <a:xfrm>
            <a:off x="1331997" y="239755"/>
            <a:ext cx="8352001" cy="1214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Simple Centralized System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B6218F97-B402-AAC7-7444-AAED12CFA2B0}"/>
              </a:ext>
            </a:extLst>
          </p:cNvPr>
          <p:cNvSpPr/>
          <p:nvPr/>
        </p:nvSpPr>
        <p:spPr>
          <a:xfrm flipV="1">
            <a:off x="1158868" y="3689689"/>
            <a:ext cx="0" cy="503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DC35B-8C87-5A74-97EB-690B5B70D8AE}"/>
              </a:ext>
            </a:extLst>
          </p:cNvPr>
          <p:cNvSpPr txBox="1"/>
          <p:nvPr/>
        </p:nvSpPr>
        <p:spPr>
          <a:xfrm>
            <a:off x="310397" y="4292262"/>
            <a:ext cx="4112265" cy="150664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Standard Audio  Codecs:</a:t>
            </a:r>
            <a:b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</a:b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AES 67,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M</a:t>
            </a: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P3 over </a:t>
            </a:r>
            <a:r>
              <a:rPr lang="en-US" sz="1600" b="0" i="0" u="none" strike="noStrike" kern="1200" cap="none" spc="0" baseline="0%" dirty="0" err="1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Icecast</a:t>
            </a: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 (incl. Metadata for PAD), 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MP3 or AAC over RTP,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MP3/AAC over MPEG-TS and RTP</a:t>
            </a:r>
            <a:b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</a:b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FLAC….and many more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026DF-E9E6-40AF-C895-0EFC383396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56101-C91C-0552-1898-522444C23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8" y="845859"/>
            <a:ext cx="9602065" cy="31247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7D35C-4D9C-420B-0C90-F179A0E609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42396" y="935998"/>
            <a:ext cx="4845597" cy="46781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FD4213-02EE-43AE-FA29-91694FD3427F}"/>
              </a:ext>
            </a:extLst>
          </p:cNvPr>
          <p:cNvSpPr txBox="1"/>
          <p:nvPr/>
        </p:nvSpPr>
        <p:spPr>
          <a:xfrm>
            <a:off x="1043997" y="240121"/>
            <a:ext cx="8352001" cy="1214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Smart Audio Multiplier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A7562CD-403F-A2DA-C320-EA7028B22670}"/>
              </a:ext>
            </a:extLst>
          </p:cNvPr>
          <p:cNvSpPr/>
          <p:nvPr/>
        </p:nvSpPr>
        <p:spPr>
          <a:xfrm>
            <a:off x="287642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D2548758-2B05-8115-ADE6-77CF849E965C}"/>
              </a:ext>
            </a:extLst>
          </p:cNvPr>
          <p:cNvSpPr/>
          <p:nvPr/>
        </p:nvSpPr>
        <p:spPr>
          <a:xfrm>
            <a:off x="304915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18E71-C0D2-6BD3-BB73-9E337D58736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3638" y="179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DB4F7C7B-100B-DE0C-F53A-EAE4CF9E8BC0}"/>
              </a:ext>
            </a:extLst>
          </p:cNvPr>
          <p:cNvSpPr/>
          <p:nvPr/>
        </p:nvSpPr>
        <p:spPr>
          <a:xfrm>
            <a:off x="287999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B65B8BC3-5C9B-99DC-462C-4D9E5A212B05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39F6D-7F1D-B138-F61F-5D7D8CD9DB4C}"/>
              </a:ext>
            </a:extLst>
          </p:cNvPr>
          <p:cNvSpPr txBox="1"/>
          <p:nvPr/>
        </p:nvSpPr>
        <p:spPr>
          <a:xfrm>
            <a:off x="3749406" y="368996"/>
            <a:ext cx="4309178" cy="15374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Centralized System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 with  Audio Input Redundancy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D2A47-70C0-403F-AE4E-A46D36E79A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FBD17-C36B-7562-747D-9F94D0764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0" y="1931577"/>
            <a:ext cx="9611823" cy="26170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CF28CB4-32EF-DB05-E913-EBDB24118F78}"/>
              </a:ext>
            </a:extLst>
          </p:cNvPr>
          <p:cNvSpPr/>
          <p:nvPr/>
        </p:nvSpPr>
        <p:spPr>
          <a:xfrm>
            <a:off x="287999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8800B1C5-1C6D-83AC-F0A2-A4046D5128DA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2B2C3-922C-ED3C-01AF-814E1694CB42}"/>
              </a:ext>
            </a:extLst>
          </p:cNvPr>
          <p:cNvSpPr txBox="1"/>
          <p:nvPr/>
        </p:nvSpPr>
        <p:spPr>
          <a:xfrm>
            <a:off x="2888274" y="117363"/>
            <a:ext cx="6031445" cy="15374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Centralized System  with Input Redundancy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E78C00"/>
                </a:solidFill>
                <a:latin typeface="Roboto Medium" pitchFamily="18"/>
                <a:ea typeface="Arial" pitchFamily="34"/>
                <a:cs typeface="Arial" pitchFamily="34"/>
              </a:rPr>
              <a:t>a</a:t>
            </a: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nd Monitoring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65FA0-248C-087D-1874-2B0AB63181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D08CC6-3618-6BE9-B4DB-DE4C5ED2D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9" y="1421181"/>
            <a:ext cx="9575965" cy="40420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26AD08A-F77F-C6F8-92AF-257B1E6FF5C4}"/>
              </a:ext>
            </a:extLst>
          </p:cNvPr>
          <p:cNvSpPr/>
          <p:nvPr/>
        </p:nvSpPr>
        <p:spPr>
          <a:xfrm>
            <a:off x="287642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933702B4-F92F-C015-8C3F-B003C76AE11A}"/>
              </a:ext>
            </a:extLst>
          </p:cNvPr>
          <p:cNvSpPr/>
          <p:nvPr/>
        </p:nvSpPr>
        <p:spPr>
          <a:xfrm>
            <a:off x="304915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1AB9F-A566-827D-D320-6918723C96CD}"/>
              </a:ext>
            </a:extLst>
          </p:cNvPr>
          <p:cNvSpPr txBox="1"/>
          <p:nvPr/>
        </p:nvSpPr>
        <p:spPr>
          <a:xfrm>
            <a:off x="1727996" y="81719"/>
            <a:ext cx="7128004" cy="16297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Redundant Centralized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Architecture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0DB72-9EAB-DAF2-9DD9-E524A5B7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4FCC75-9CB2-7921-1DFB-F1C6869F4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3" y="886327"/>
            <a:ext cx="9576257" cy="51117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06CF59C-A3E9-1BA3-560B-04123956BF62}"/>
              </a:ext>
            </a:extLst>
          </p:cNvPr>
          <p:cNvSpPr/>
          <p:nvPr/>
        </p:nvSpPr>
        <p:spPr>
          <a:xfrm>
            <a:off x="287642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E462D3E6-CE37-D7F8-6C03-E36D3914540C}"/>
              </a:ext>
            </a:extLst>
          </p:cNvPr>
          <p:cNvSpPr/>
          <p:nvPr/>
        </p:nvSpPr>
        <p:spPr>
          <a:xfrm>
            <a:off x="304915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C9184-6EE2-35E8-2802-DD8C568F2120}"/>
              </a:ext>
            </a:extLst>
          </p:cNvPr>
          <p:cNvSpPr txBox="1"/>
          <p:nvPr/>
        </p:nvSpPr>
        <p:spPr>
          <a:xfrm>
            <a:off x="2123995" y="512996"/>
            <a:ext cx="7128004" cy="1214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Simple Distributed Architecture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F9604-1ADE-F00E-CAE2-87CD88FF21E9}"/>
              </a:ext>
            </a:extLst>
          </p:cNvPr>
          <p:cNvSpPr txBox="1"/>
          <p:nvPr/>
        </p:nvSpPr>
        <p:spPr>
          <a:xfrm>
            <a:off x="269128" y="4839936"/>
            <a:ext cx="2304004" cy="3733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%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Specific DAB Encoders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472CEB8-3E72-9784-7B4D-E1F9FC54F81B}"/>
              </a:ext>
            </a:extLst>
          </p:cNvPr>
          <p:cNvSpPr/>
          <p:nvPr/>
        </p:nvSpPr>
        <p:spPr>
          <a:xfrm flipV="1">
            <a:off x="1439997" y="4123250"/>
            <a:ext cx="0" cy="5626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4BF68-DC52-7DCA-DA9F-EEF7F8CCD5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104B6-D074-11F2-6425-A9E2E5804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5" y="1275106"/>
            <a:ext cx="9718823" cy="36412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0F12CFCE-5276-DE81-06C9-5918B5016F00}"/>
              </a:ext>
            </a:extLst>
          </p:cNvPr>
          <p:cNvSpPr/>
          <p:nvPr/>
        </p:nvSpPr>
        <p:spPr>
          <a:xfrm>
            <a:off x="287642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5007772-7A95-A42B-CFA9-1123E567AD3C}"/>
              </a:ext>
            </a:extLst>
          </p:cNvPr>
          <p:cNvSpPr/>
          <p:nvPr/>
        </p:nvSpPr>
        <p:spPr>
          <a:xfrm>
            <a:off x="304915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F5DE-4895-98A4-284C-FA73E861ACE7}"/>
              </a:ext>
            </a:extLst>
          </p:cNvPr>
          <p:cNvSpPr txBox="1"/>
          <p:nvPr/>
        </p:nvSpPr>
        <p:spPr>
          <a:xfrm>
            <a:off x="2962696" y="225363"/>
            <a:ext cx="5666601" cy="15374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Distributed Architecture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with STI Redundancy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A555E-74BD-6160-C3ED-7AFBD4A1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8DA81-740A-B0A4-3F0A-62D1D1A4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" y="1712440"/>
            <a:ext cx="9720154" cy="30552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34C3D-C645-AF51-61D6-96EB6A6D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5" y="914951"/>
            <a:ext cx="9318852" cy="46502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0F12CFCE-5276-DE81-06C9-5918B5016F00}"/>
              </a:ext>
            </a:extLst>
          </p:cNvPr>
          <p:cNvSpPr/>
          <p:nvPr/>
        </p:nvSpPr>
        <p:spPr>
          <a:xfrm>
            <a:off x="287642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5007772-7A95-A42B-CFA9-1123E567AD3C}"/>
              </a:ext>
            </a:extLst>
          </p:cNvPr>
          <p:cNvSpPr/>
          <p:nvPr/>
        </p:nvSpPr>
        <p:spPr>
          <a:xfrm>
            <a:off x="304915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F5DE-4895-98A4-284C-FA73E861ACE7}"/>
              </a:ext>
            </a:extLst>
          </p:cNvPr>
          <p:cNvSpPr txBox="1"/>
          <p:nvPr/>
        </p:nvSpPr>
        <p:spPr>
          <a:xfrm>
            <a:off x="2860606" y="148361"/>
            <a:ext cx="6352045" cy="15374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Distributed Architecture with STI Redundancy</a:t>
            </a:r>
            <a:b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</a:b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and monitoring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A555E-74BD-6160-C3ED-7AFBD4A1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BAAAE-195B-863E-DFEF-EAA9B147E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75" y="970340"/>
            <a:ext cx="9719008" cy="50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8098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6DBFAF09-BD88-6460-863E-E489F4A66C4F}"/>
              </a:ext>
            </a:extLst>
          </p:cNvPr>
          <p:cNvSpPr/>
          <p:nvPr/>
        </p:nvSpPr>
        <p:spPr>
          <a:xfrm>
            <a:off x="287642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5F52366F-EA8A-2FFC-B3F8-5E54FD4CE9E6}"/>
              </a:ext>
            </a:extLst>
          </p:cNvPr>
          <p:cNvSpPr/>
          <p:nvPr/>
        </p:nvSpPr>
        <p:spPr>
          <a:xfrm>
            <a:off x="304915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38639-57C4-7E7A-E48B-534BAADD202C}"/>
              </a:ext>
            </a:extLst>
          </p:cNvPr>
          <p:cNvSpPr txBox="1"/>
          <p:nvPr/>
        </p:nvSpPr>
        <p:spPr>
          <a:xfrm>
            <a:off x="2087995" y="215999"/>
            <a:ext cx="7848002" cy="12851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Redundant Distributed Architecture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864F1-3270-B196-B133-CE406D73D3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BE6BC1-6DA2-14E3-B012-72D2766E7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" y="900135"/>
            <a:ext cx="9720191" cy="46799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21BF7833-A3D8-1B8F-7110-BA3518704250}"/>
              </a:ext>
            </a:extLst>
          </p:cNvPr>
          <p:cNvSpPr/>
          <p:nvPr/>
        </p:nvSpPr>
        <p:spPr>
          <a:xfrm>
            <a:off x="287999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F972696-C531-B542-DBEC-913B8B2C1CE5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7F777-ACC1-1537-7A4F-BA7F5E2F19E4}"/>
              </a:ext>
            </a:extLst>
          </p:cNvPr>
          <p:cNvSpPr txBox="1"/>
          <p:nvPr/>
        </p:nvSpPr>
        <p:spPr>
          <a:xfrm>
            <a:off x="1007997" y="2087995"/>
            <a:ext cx="8352001" cy="13597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Examples of DIGIDIA’s Realizations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EED98-120A-915D-B7F7-A11734F1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8E9D3-D382-63C3-ED91-922369F3D8CA}"/>
              </a:ext>
            </a:extLst>
          </p:cNvPr>
          <p:cNvSpPr txBox="1"/>
          <p:nvPr/>
        </p:nvSpPr>
        <p:spPr>
          <a:xfrm>
            <a:off x="-2304004" y="-63002"/>
            <a:ext cx="7848002" cy="16448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Architecture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Antenna Hungaria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730E2-B655-DA4A-2F4E-BEFE761630C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45185" y="1542083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A4D18-87C2-3FF8-A7CF-099DBE17B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50" y="322678"/>
            <a:ext cx="9073171" cy="56161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C7A81-063C-56C1-5960-190C464D53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999" y="1023122"/>
            <a:ext cx="4111197" cy="48610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F2FBD135-44E4-EE2C-7C44-CF629D4F3E7B}"/>
              </a:ext>
            </a:extLst>
          </p:cNvPr>
          <p:cNvSpPr/>
          <p:nvPr/>
        </p:nvSpPr>
        <p:spPr>
          <a:xfrm flipH="1">
            <a:off x="2873163" y="1157758"/>
            <a:ext cx="2763362" cy="815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EAD3D8B-5031-B2BD-4B25-1228E3AEEAE8}"/>
              </a:ext>
            </a:extLst>
          </p:cNvPr>
          <p:cNvSpPr/>
          <p:nvPr/>
        </p:nvSpPr>
        <p:spPr>
          <a:xfrm>
            <a:off x="5691243" y="935998"/>
            <a:ext cx="4120204" cy="3250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5 Audio Panels  for 18 Services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991E7A-963D-7C45-E20C-E6C8407E72F9}"/>
              </a:ext>
            </a:extLst>
          </p:cNvPr>
          <p:cNvSpPr/>
          <p:nvPr/>
        </p:nvSpPr>
        <p:spPr>
          <a:xfrm>
            <a:off x="5722196" y="1628637"/>
            <a:ext cx="4120560" cy="3250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Master FlexiDAB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D0265F-A9D2-FBCC-EB52-0CFEF691EE35}"/>
              </a:ext>
            </a:extLst>
          </p:cNvPr>
          <p:cNvSpPr/>
          <p:nvPr/>
        </p:nvSpPr>
        <p:spPr>
          <a:xfrm>
            <a:off x="5614196" y="3759839"/>
            <a:ext cx="5172843" cy="3247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EasyWay EDI/ETI Switch (1 cold spare)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DF8D3D-7E1E-834F-150A-187743794071}"/>
              </a:ext>
            </a:extLst>
          </p:cNvPr>
          <p:cNvSpPr/>
          <p:nvPr/>
        </p:nvSpPr>
        <p:spPr>
          <a:xfrm>
            <a:off x="5659916" y="4382280"/>
            <a:ext cx="4120560" cy="3250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Slave GPS Receiver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FC8DCC-36A0-70E7-E056-C0CD980EA063}"/>
              </a:ext>
            </a:extLst>
          </p:cNvPr>
          <p:cNvSpPr/>
          <p:nvPr/>
        </p:nvSpPr>
        <p:spPr>
          <a:xfrm>
            <a:off x="5708516" y="4727521"/>
            <a:ext cx="4317120" cy="5864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5 Audio Panels  for 18 Services for the Slave FlexiDAB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8C1898BE-D840-8806-8961-9109085DC475}"/>
              </a:ext>
            </a:extLst>
          </p:cNvPr>
          <p:cNvSpPr/>
          <p:nvPr/>
        </p:nvSpPr>
        <p:spPr>
          <a:xfrm flipH="1">
            <a:off x="2677317" y="1809716"/>
            <a:ext cx="2959556" cy="11408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F43D8CAF-CB33-575C-CE47-D158283F9F51}"/>
              </a:ext>
            </a:extLst>
          </p:cNvPr>
          <p:cNvSpPr/>
          <p:nvPr/>
        </p:nvSpPr>
        <p:spPr>
          <a:xfrm flipH="1">
            <a:off x="2677317" y="3928317"/>
            <a:ext cx="2959556" cy="14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4676978-78BC-D32C-81EC-6294BF83D468}"/>
              </a:ext>
            </a:extLst>
          </p:cNvPr>
          <p:cNvSpPr/>
          <p:nvPr/>
        </p:nvSpPr>
        <p:spPr>
          <a:xfrm flipH="1">
            <a:off x="2680920" y="4580284"/>
            <a:ext cx="2951280" cy="163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15BB731B-07ED-B1C2-576D-71E5C5C9DD90}"/>
              </a:ext>
            </a:extLst>
          </p:cNvPr>
          <p:cNvSpPr/>
          <p:nvPr/>
        </p:nvSpPr>
        <p:spPr>
          <a:xfrm flipH="1">
            <a:off x="2677317" y="5069159"/>
            <a:ext cx="2959556" cy="32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05C9BC-3C98-F144-60FD-1C15006C36EB}"/>
              </a:ext>
            </a:extLst>
          </p:cNvPr>
          <p:cNvSpPr/>
          <p:nvPr/>
        </p:nvSpPr>
        <p:spPr>
          <a:xfrm>
            <a:off x="5734796" y="2002316"/>
            <a:ext cx="3985924" cy="1739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%"/>
              <a:buFont typeface="Wingdings" pitchFamily="2"/>
              <a:buChar char="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 18 DAB+ Audio encoders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%"/>
              <a:buFont typeface="Wingdings" pitchFamily="2"/>
              <a:buChar char="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 18 PAD DLS inserters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%"/>
              <a:buFont typeface="Wingdings" pitchFamily="2"/>
              <a:buChar char="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 18 PAD MOT Inserters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%"/>
              <a:buFont typeface="Wingdings" pitchFamily="2"/>
              <a:buChar char="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 1 EPG NPAD inserter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%"/>
              <a:buFont typeface="Wingdings" pitchFamily="2"/>
              <a:buChar char="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 1 TPEG NPAD inserter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%"/>
              <a:buFont typeface="Wingdings" pitchFamily="2"/>
              <a:buChar char="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 1+1 automatic redundant system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098881-FA06-6CE3-1A75-FF6A861549BA}"/>
              </a:ext>
            </a:extLst>
          </p:cNvPr>
          <p:cNvSpPr/>
          <p:nvPr/>
        </p:nvSpPr>
        <p:spPr>
          <a:xfrm>
            <a:off x="5722196" y="1294918"/>
            <a:ext cx="4120560" cy="3247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Master GPS Receiver</a:t>
            </a: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76768F2D-44CD-87D9-95E2-014B96C16BDC}"/>
              </a:ext>
            </a:extLst>
          </p:cNvPr>
          <p:cNvSpPr/>
          <p:nvPr/>
        </p:nvSpPr>
        <p:spPr>
          <a:xfrm flipH="1">
            <a:off x="2877479" y="1457635"/>
            <a:ext cx="2755078" cy="9777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373C25-0BCA-0B12-4214-312DD0209019}"/>
              </a:ext>
            </a:extLst>
          </p:cNvPr>
          <p:cNvSpPr/>
          <p:nvPr/>
        </p:nvSpPr>
        <p:spPr>
          <a:xfrm>
            <a:off x="5722196" y="1628637"/>
            <a:ext cx="4120560" cy="3250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Master FlexiDAB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E995B2-D31B-E82C-F6F5-EE958AC9F690}"/>
              </a:ext>
            </a:extLst>
          </p:cNvPr>
          <p:cNvSpPr/>
          <p:nvPr/>
        </p:nvSpPr>
        <p:spPr>
          <a:xfrm>
            <a:off x="5689799" y="4049283"/>
            <a:ext cx="4120917" cy="3250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 Unicode MS" pitchFamily="2"/>
              </a:rPr>
              <a:t>Slave FlexiDAB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F541C616-3EBE-C747-246A-0ED3F708DAC1}"/>
              </a:ext>
            </a:extLst>
          </p:cNvPr>
          <p:cNvSpPr/>
          <p:nvPr/>
        </p:nvSpPr>
        <p:spPr>
          <a:xfrm flipH="1">
            <a:off x="2680920" y="4254483"/>
            <a:ext cx="2951280" cy="163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D14D406C-2E98-4725-7675-5954033DD897}"/>
              </a:ext>
            </a:extLst>
          </p:cNvPr>
          <p:cNvSpPr/>
          <p:nvPr/>
        </p:nvSpPr>
        <p:spPr>
          <a:xfrm>
            <a:off x="287642" y="931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B709C484-38D2-87BB-2AAE-74D705C8669E}"/>
              </a:ext>
            </a:extLst>
          </p:cNvPr>
          <p:cNvSpPr/>
          <p:nvPr/>
        </p:nvSpPr>
        <p:spPr>
          <a:xfrm>
            <a:off x="304915" y="91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56147-6433-77A5-4FA2-992C35E855D2}"/>
              </a:ext>
            </a:extLst>
          </p:cNvPr>
          <p:cNvSpPr txBox="1"/>
          <p:nvPr/>
        </p:nvSpPr>
        <p:spPr>
          <a:xfrm>
            <a:off x="1046878" y="184681"/>
            <a:ext cx="9719998" cy="2074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System Antenna Hungaria (Hungary)</a:t>
            </a:r>
            <a:b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</a:b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FD616C-7519-C65F-7A78-135EA11A12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3638" y="179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5D650D-ECF9-26A4-6C51-5762BD340FEB}"/>
              </a:ext>
            </a:extLst>
          </p:cNvPr>
          <p:cNvSpPr txBox="1"/>
          <p:nvPr/>
        </p:nvSpPr>
        <p:spPr>
          <a:xfrm>
            <a:off x="971998" y="35999"/>
            <a:ext cx="7848002" cy="1214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Architecture TdF (France)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51337-BEA7-C975-3908-CCFBDF83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999" y="57241"/>
            <a:ext cx="2087995" cy="5547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3E3F0-BF98-8589-EDBA-55302653D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5" y="590074"/>
            <a:ext cx="8638852" cy="53000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44F39A4-74F0-4779-CE97-98D21DEBC7B4}"/>
              </a:ext>
            </a:extLst>
          </p:cNvPr>
          <p:cNvSpPr/>
          <p:nvPr/>
        </p:nvSpPr>
        <p:spPr>
          <a:xfrm>
            <a:off x="287277" y="931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228850B-3997-E5D4-4749-005BBF13E3A5}"/>
              </a:ext>
            </a:extLst>
          </p:cNvPr>
          <p:cNvSpPr/>
          <p:nvPr/>
        </p:nvSpPr>
        <p:spPr>
          <a:xfrm>
            <a:off x="304559" y="91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54ADE-23AF-50AD-4513-1F27A468809C}"/>
              </a:ext>
            </a:extLst>
          </p:cNvPr>
          <p:cNvSpPr txBox="1"/>
          <p:nvPr/>
        </p:nvSpPr>
        <p:spPr>
          <a:xfrm>
            <a:off x="-2231995" y="983162"/>
            <a:ext cx="7848002" cy="2074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Architecture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Towercom</a:t>
            </a:r>
            <a:b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</a:br>
            <a:r>
              <a:rPr lang="en-US" sz="2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(Slovakia)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93CF6-5402-B216-66C3-82684B40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179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2109B-1D40-68EE-3B82-549D4B8CB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406" y="69573"/>
            <a:ext cx="6557298" cy="575965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B79C5C-F460-45E7-D7DE-BF68D685A5E5}"/>
              </a:ext>
            </a:extLst>
          </p:cNvPr>
          <p:cNvSpPr txBox="1"/>
          <p:nvPr/>
        </p:nvSpPr>
        <p:spPr>
          <a:xfrm>
            <a:off x="1629716" y="2874955"/>
            <a:ext cx="6570722" cy="6652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Conclusion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116BDAE6-A158-4908-E0DA-457FB9380C82}"/>
              </a:ext>
            </a:extLst>
          </p:cNvPr>
          <p:cNvSpPr/>
          <p:nvPr/>
        </p:nvSpPr>
        <p:spPr>
          <a:xfrm>
            <a:off x="286920" y="931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DF779184-AE23-A7C4-208F-ABFA1C347AB0}"/>
              </a:ext>
            </a:extLst>
          </p:cNvPr>
          <p:cNvSpPr/>
          <p:nvPr/>
        </p:nvSpPr>
        <p:spPr>
          <a:xfrm>
            <a:off x="304202" y="91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A4E94-27B8-DE60-D944-8EB302EFC9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638" y="179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15456F-A38C-53D5-8721-C3922021C433}"/>
              </a:ext>
            </a:extLst>
          </p:cNvPr>
          <p:cNvSpPr/>
          <p:nvPr/>
        </p:nvSpPr>
        <p:spPr>
          <a:xfrm>
            <a:off x="1143000" y="1403997"/>
            <a:ext cx="8360999" cy="5039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OpenSymbol"/>
              <a:buChar char="●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Modern DAB Head ends are completely software and IP based and therefore compact, easy to install and maintain (even remotely)</a:t>
            </a:r>
            <a:b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</a:br>
            <a:endParaRPr lang="en-US" sz="2000" b="0" i="0" u="none" strike="noStrike" kern="1200" cap="none" spc="0" baseline="0%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OpenSymbol"/>
              <a:buChar char="●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Modern contribution and distribution networks are IP based and special care has to be taken for the quality of the IP networks</a:t>
            </a:r>
            <a:b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</a:br>
            <a:endParaRPr lang="en-US" sz="2000" b="0" i="0" u="none" strike="noStrike" kern="1200" cap="none" spc="0" baseline="0%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OpenSymbol"/>
              <a:buChar char="●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Easy virtualization or set up on customer’s servers, even for complex architectures.</a:t>
            </a:r>
            <a:b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</a:br>
            <a:endParaRPr lang="en-US" sz="2000" b="0" i="0" u="none" strike="noStrike" kern="1200" cap="none" spc="0" baseline="0%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OpenSymbol"/>
              <a:buChar char="●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It is possible to start very quickly cost efficient trial systems with one(or more transmitters) on a DAB head end.</a:t>
            </a:r>
            <a:b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</a:br>
            <a:endParaRPr lang="en-US" sz="2000" b="0" i="0" u="none" strike="noStrike" kern="1200" cap="none" spc="0" baseline="0%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OpenSymbol"/>
              <a:buChar char="●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A DAB roll out is today much easier than 10 years ago.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%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%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%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76B4C7E0-6481-4E84-3EE0-1CDF376BE640}"/>
              </a:ext>
            </a:extLst>
          </p:cNvPr>
          <p:cNvSpPr/>
          <p:nvPr/>
        </p:nvSpPr>
        <p:spPr>
          <a:xfrm>
            <a:off x="286920" y="931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C4EA9AF2-AE58-ACC8-295E-833DE17923A1}"/>
              </a:ext>
            </a:extLst>
          </p:cNvPr>
          <p:cNvSpPr/>
          <p:nvPr/>
        </p:nvSpPr>
        <p:spPr>
          <a:xfrm>
            <a:off x="304202" y="91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D091C-32CB-A1B3-AFB2-92C28CF71744}"/>
              </a:ext>
            </a:extLst>
          </p:cNvPr>
          <p:cNvSpPr txBox="1"/>
          <p:nvPr/>
        </p:nvSpPr>
        <p:spPr>
          <a:xfrm>
            <a:off x="1781278" y="270717"/>
            <a:ext cx="6570722" cy="6652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62A71-635A-D47F-437D-5FB9D747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179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858811-817A-E0B6-A6F9-F120199DD5FE}"/>
              </a:ext>
            </a:extLst>
          </p:cNvPr>
          <p:cNvGrpSpPr/>
          <p:nvPr/>
        </p:nvGrpSpPr>
        <p:grpSpPr>
          <a:xfrm>
            <a:off x="2159995" y="3946678"/>
            <a:ext cx="5364007" cy="1136159"/>
            <a:chOff x="2159995" y="3946678"/>
            <a:chExt cx="5364007" cy="11361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D922A0-A4D7-3836-86FC-3F3E0EDD7646}"/>
                </a:ext>
              </a:extLst>
            </p:cNvPr>
            <p:cNvSpPr txBox="1"/>
            <p:nvPr/>
          </p:nvSpPr>
          <p:spPr>
            <a:xfrm>
              <a:off x="5183998" y="4212000"/>
              <a:ext cx="2340004" cy="87083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%">
                  <a:solidFill>
                    <a:srgbClr val="E78C00"/>
                  </a:solidFill>
                  <a:uFillTx/>
                  <a:latin typeface="Rajdhani Bold" pitchFamily="18"/>
                  <a:ea typeface="Arial Unicode MS" pitchFamily="2"/>
                  <a:cs typeface="Arial Unicode MS" pitchFamily="2"/>
                </a:rPr>
                <a:t>T</a:t>
              </a:r>
              <a:r>
                <a:rPr lang="en-US" sz="1200" b="0" i="0" u="none" strike="noStrike" kern="1200" cap="none" spc="0" baseline="0%">
                  <a:solidFill>
                    <a:srgbClr val="344B57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rPr>
                <a:t> </a:t>
              </a:r>
              <a:r>
                <a:rPr lang="fr-FR" sz="1200" b="0" i="0" u="none" strike="noStrike" kern="1200" cap="none" spc="0" baseline="0%">
                  <a:solidFill>
                    <a:srgbClr val="344B57"/>
                  </a:solidFill>
                  <a:uFillTx/>
                  <a:latin typeface="Rajdhani Medium" pitchFamily="18"/>
                  <a:ea typeface="Rajdhani-Medium" pitchFamily="2"/>
                  <a:cs typeface="Rajdhani-Medium" pitchFamily="2"/>
                </a:rPr>
                <a:t>+33 299 146 332</a:t>
              </a:r>
            </a:p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%">
                  <a:solidFill>
                    <a:srgbClr val="E78C00"/>
                  </a:solidFill>
                  <a:uFillTx/>
                  <a:latin typeface="Rajdhani Bold" pitchFamily="18"/>
                  <a:ea typeface="Rajdhani Bold" pitchFamily="2"/>
                  <a:cs typeface="Rajdhani Bold" pitchFamily="2"/>
                </a:rPr>
                <a:t>F</a:t>
              </a:r>
              <a:r>
                <a:rPr lang="en-US" sz="1200" b="0" i="0" u="none" strike="noStrike" kern="1200" cap="none" spc="0" baseline="0%">
                  <a:solidFill>
                    <a:srgbClr val="344B57"/>
                  </a:solidFill>
                  <a:uFillTx/>
                  <a:latin typeface="Rajdhani Medium" pitchFamily="18"/>
                  <a:ea typeface="Rajdhani Medium" pitchFamily="2"/>
                  <a:cs typeface="Rajdhani Medium" pitchFamily="2"/>
                </a:rPr>
                <a:t> </a:t>
              </a:r>
              <a:r>
                <a:rPr lang="fr-FR" sz="1200" b="0" i="0" u="none" strike="noStrike" kern="1200" cap="none" spc="0" baseline="0%">
                  <a:solidFill>
                    <a:srgbClr val="344B57"/>
                  </a:solidFill>
                  <a:uFillTx/>
                  <a:latin typeface="Rajdhani Medium" pitchFamily="18"/>
                  <a:ea typeface="Rajdhani Medium" pitchFamily="2"/>
                  <a:cs typeface="Rajdhani Medium" pitchFamily="2"/>
                </a:rPr>
                <a:t>+33 299 145 883</a:t>
              </a:r>
            </a:p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fr-FR" sz="1200" b="0" i="0" u="none" strike="noStrike" kern="1200" cap="none" spc="0" baseline="0%">
                  <a:solidFill>
                    <a:srgbClr val="E78C00"/>
                  </a:solidFill>
                  <a:uFillTx/>
                  <a:latin typeface="Rajdhani Bold" pitchFamily="18"/>
                  <a:ea typeface="Rajdhani Bold" pitchFamily="2"/>
                  <a:cs typeface="Rajdhani Bold" pitchFamily="2"/>
                </a:rPr>
                <a:t>@</a:t>
              </a:r>
              <a:r>
                <a:rPr lang="fr-FR" sz="1200" b="0" i="0" u="none" strike="noStrike" kern="1200" cap="none" spc="0" baseline="0%">
                  <a:solidFill>
                    <a:srgbClr val="344B57"/>
                  </a:solidFill>
                  <a:uFillTx/>
                  <a:latin typeface="Rajdhani Medium" pitchFamily="18"/>
                  <a:ea typeface="Rajdhani Medium" pitchFamily="2"/>
                  <a:cs typeface="Rajdhani Medium" pitchFamily="2"/>
                </a:rPr>
                <a:t> contactdigidia@nautel.com</a:t>
              </a:r>
            </a:p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%">
                <a:solidFill>
                  <a:srgbClr val="E78C00"/>
                </a:solidFill>
                <a:uFillTx/>
                <a:latin typeface="Rajdhani Bold" pitchFamily="18"/>
                <a:ea typeface="Rajdhani Medium" pitchFamily="2"/>
                <a:cs typeface="Rajdhani Medium" pitchFamily="2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FB4682-24B9-08B3-3FB7-21E71720756D}"/>
                </a:ext>
              </a:extLst>
            </p:cNvPr>
            <p:cNvGrpSpPr/>
            <p:nvPr/>
          </p:nvGrpSpPr>
          <p:grpSpPr>
            <a:xfrm>
              <a:off x="2159995" y="3946678"/>
              <a:ext cx="4284000" cy="941045"/>
              <a:chOff x="2159995" y="3946678"/>
              <a:chExt cx="4284000" cy="94104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414C0-5CAB-9A4D-DBD1-8FBD89041313}"/>
                  </a:ext>
                </a:extLst>
              </p:cNvPr>
              <p:cNvSpPr txBox="1"/>
              <p:nvPr/>
            </p:nvSpPr>
            <p:spPr>
              <a:xfrm>
                <a:off x="2159995" y="4212000"/>
                <a:ext cx="2880003" cy="67572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r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%">
                    <a:solidFill>
                      <a:srgbClr val="344B57"/>
                    </a:solidFill>
                    <a:uFillTx/>
                    <a:latin typeface="Rajdhani Medium" pitchFamily="18"/>
                    <a:ea typeface="Arial Unicode MS" pitchFamily="2"/>
                    <a:cs typeface="Arial Unicode MS" pitchFamily="2"/>
                  </a:rPr>
                  <a:t>Z.A. le haut Danté</a:t>
                </a:r>
              </a:p>
              <a:p>
                <a:pPr marL="0" marR="0" lvl="0" indent="0" algn="r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%">
                    <a:solidFill>
                      <a:srgbClr val="344B57"/>
                    </a:solidFill>
                    <a:uFillTx/>
                    <a:latin typeface="Rajdhani Medium" pitchFamily="18"/>
                    <a:ea typeface="Arial Unicode MS" pitchFamily="2"/>
                    <a:cs typeface="Arial Unicode MS" pitchFamily="2"/>
                  </a:rPr>
                  <a:t>6, rue du Bocage</a:t>
                </a:r>
              </a:p>
              <a:p>
                <a:pPr marL="0" marR="0" lvl="0" indent="0" algn="r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%">
                    <a:solidFill>
                      <a:srgbClr val="344B57"/>
                    </a:solidFill>
                    <a:uFillTx/>
                    <a:latin typeface="Rajdhani Medium" pitchFamily="18"/>
                    <a:ea typeface="Rajdhani-Regular" pitchFamily="2"/>
                    <a:cs typeface="Rajdhani-Regular" pitchFamily="2"/>
                  </a:rPr>
                  <a:t>F-35520 La Chapelle Des Fougeretz</a:t>
                </a:r>
              </a:p>
            </p:txBody>
          </p:sp>
          <p:sp>
            <p:nvSpPr>
              <p:cNvPr id="6" name="Straight Connector 5">
                <a:extLst>
                  <a:ext uri="{FF2B5EF4-FFF2-40B4-BE49-F238E27FC236}">
                    <a16:creationId xmlns:a16="http://schemas.microsoft.com/office/drawing/2014/main" id="{3AD8CB14-9D83-6867-47C0-939487B4B5D4}"/>
                  </a:ext>
                </a:extLst>
              </p:cNvPr>
              <p:cNvSpPr/>
              <p:nvPr/>
            </p:nvSpPr>
            <p:spPr>
              <a:xfrm>
                <a:off x="3805915" y="4198677"/>
                <a:ext cx="263808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8004" cap="flat">
                <a:solidFill>
                  <a:srgbClr val="E78C00"/>
                </a:solidFill>
                <a:prstDash val="solid"/>
                <a:miter/>
              </a:ln>
            </p:spPr>
            <p:txBody>
              <a:bodyPr vert="horz" wrap="none" lIns="99002" tIns="54004" rIns="99002" bIns="54004" anchor="ctr" anchorCtr="1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%">
                  <a:solidFill>
                    <a:srgbClr val="000000"/>
                  </a:solidFill>
                  <a:uFillTx/>
                  <a:latin typeface="Rajdhani Medium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0977E-7AB8-20FD-3161-7CC28FDD337C}"/>
                  </a:ext>
                </a:extLst>
              </p:cNvPr>
              <p:cNvSpPr txBox="1"/>
              <p:nvPr/>
            </p:nvSpPr>
            <p:spPr>
              <a:xfrm>
                <a:off x="3409916" y="3946678"/>
                <a:ext cx="539998" cy="40932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%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1200" cap="none" spc="0" baseline="0%">
                    <a:solidFill>
                      <a:srgbClr val="E78C00"/>
                    </a:solidFill>
                    <a:uFillTx/>
                    <a:latin typeface="Rajdhani Bold" pitchFamily="18"/>
                    <a:ea typeface="Arial Unicode MS" pitchFamily="2"/>
                    <a:cs typeface="Arial Unicode MS" pitchFamily="2"/>
                  </a:rPr>
                  <a:t>///</a:t>
                </a: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01EE39A-7F31-1514-00F0-5A250938E2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12002" y="1691996"/>
            <a:ext cx="3117244" cy="827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07A3A-BA67-CF62-E90B-6A6E46D3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" y="1020782"/>
            <a:ext cx="9664865" cy="4438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3977D-597D-004F-E8C8-650ED1D95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1" y="936087"/>
            <a:ext cx="9371901" cy="460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9CF68-2AC0-4991-4381-EB3B80B3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2915" y="1670041"/>
            <a:ext cx="5419081" cy="39459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7DCF9-6FFC-E6D9-5D0B-501966B0A23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13717" y="690838"/>
            <a:ext cx="2898721" cy="21765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37462-5473-0B32-6730-FCA80D099D3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35756" y="660599"/>
            <a:ext cx="1549441" cy="11685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6DCF3-AF01-536E-1788-B48196B1F96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17082" y="4877281"/>
            <a:ext cx="1270083" cy="8380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9CC10-FFFF-BF77-84D3-4B966A1B549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918844" y="3043443"/>
            <a:ext cx="2149196" cy="16192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7D3F3BC-4A8F-555B-5211-2C9A7E525015}"/>
              </a:ext>
            </a:extLst>
          </p:cNvPr>
          <p:cNvSpPr/>
          <p:nvPr/>
        </p:nvSpPr>
        <p:spPr>
          <a:xfrm>
            <a:off x="304915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0E772-EE41-956F-B11A-675DDB90EF8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414083" y="1943996"/>
            <a:ext cx="817921" cy="2725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EA6C11F-DC88-5359-5ACE-20E094F3D20E}"/>
              </a:ext>
            </a:extLst>
          </p:cNvPr>
          <p:cNvSpPr/>
          <p:nvPr/>
        </p:nvSpPr>
        <p:spPr>
          <a:xfrm>
            <a:off x="304915" y="1454042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806E6-CA8D-DB7A-C73A-EC2ACBD04061}"/>
              </a:ext>
            </a:extLst>
          </p:cNvPr>
          <p:cNvSpPr txBox="1"/>
          <p:nvPr/>
        </p:nvSpPr>
        <p:spPr>
          <a:xfrm>
            <a:off x="210961" y="935998"/>
            <a:ext cx="2525042" cy="7340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Based in Brittany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E40BB9-45BC-7D9D-4ECB-60182605CCF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32915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888BF0F5-A75A-1875-AB14-EAB53DF2D8FD}"/>
              </a:ext>
            </a:extLst>
          </p:cNvPr>
          <p:cNvSpPr/>
          <p:nvPr/>
        </p:nvSpPr>
        <p:spPr>
          <a:xfrm>
            <a:off x="287999" y="234717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EA8DB-1E1B-BE0D-1C33-63D545491FE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076" y="414716"/>
            <a:ext cx="1753919" cy="5842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D6137524-517D-E359-C321-2E468ADF7C1F}"/>
              </a:ext>
            </a:extLst>
          </p:cNvPr>
          <p:cNvSpPr/>
          <p:nvPr/>
        </p:nvSpPr>
        <p:spPr>
          <a:xfrm>
            <a:off x="287999" y="1057677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39586-8982-B855-3A0C-C4F9798CE0EF}"/>
              </a:ext>
            </a:extLst>
          </p:cNvPr>
          <p:cNvSpPr txBox="1"/>
          <p:nvPr/>
        </p:nvSpPr>
        <p:spPr>
          <a:xfrm>
            <a:off x="3600001" y="342360"/>
            <a:ext cx="3096002" cy="8679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%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400" b="0" i="0" u="none" strike="noStrike" kern="1200" cap="none" spc="0" baseline="0%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DIGIDIA at a glance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E0CAB-599C-D3BB-2FFD-1FB8ADB8E8E3}"/>
              </a:ext>
            </a:extLst>
          </p:cNvPr>
          <p:cNvSpPr txBox="1"/>
          <p:nvPr/>
        </p:nvSpPr>
        <p:spPr>
          <a:xfrm>
            <a:off x="215999" y="987478"/>
            <a:ext cx="5543998" cy="46828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%">
              <a:solidFill>
                <a:srgbClr val="0073A5"/>
              </a:solidFill>
              <a:uFillTx/>
              <a:latin typeface="Roboto Medium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More than 16 years of Innovation, On-going Investment and International Presence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000" b="1" i="0" u="sng" strike="noStrike" kern="1200" cap="none" spc="0" baseline="0%">
              <a:solidFill>
                <a:srgbClr val="344B57"/>
              </a:solidFill>
              <a:uFillTx/>
              <a:latin typeface="Rajdhani Medium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 Founded in 2005 by digital radio experts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%">
              <a:solidFill>
                <a:srgbClr val="344B57"/>
              </a:solidFill>
              <a:uFillTx/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 Since February 2021: DIGDIA part of NAUTEL Group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%">
              <a:solidFill>
                <a:srgbClr val="344B57"/>
              </a:solidFill>
              <a:uFillTx/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 R&amp;D Oriented:</a:t>
            </a:r>
          </a:p>
          <a:p>
            <a:pPr marL="0" marR="0" lvl="1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 All products (HW &amp; SW) are developed and designed internally</a:t>
            </a:r>
          </a:p>
          <a:p>
            <a:pPr marL="0" marR="0" lvl="1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%">
              <a:solidFill>
                <a:srgbClr val="344B57"/>
              </a:solidFill>
              <a:uFillTx/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 Skill domains:</a:t>
            </a:r>
          </a:p>
          <a:p>
            <a:pPr marL="0" marR="0" lvl="1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HW and SW Engineering</a:t>
            </a:r>
          </a:p>
          <a:p>
            <a:pPr marL="0" marR="0" lvl="1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Digital Signal Processing</a:t>
            </a:r>
          </a:p>
          <a:p>
            <a:pPr marL="0" marR="0" lvl="1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Embedded real time software (on PC or dedicated platform)</a:t>
            </a:r>
          </a:p>
          <a:p>
            <a:pPr marL="0" marR="0" lvl="1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Sofware Defined Radio (SDR) Expertise</a:t>
            </a:r>
          </a:p>
          <a:p>
            <a:pPr marL="0" marR="0" lvl="1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Expertise in </a:t>
            </a:r>
            <a:r>
              <a:rPr lang="en-US" sz="1400" b="1" i="0" u="sng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modulation / demodulation</a:t>
            </a: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 COFDM/FM/AM/MFSK etc.</a:t>
            </a:r>
          </a:p>
          <a:p>
            <a:pPr marL="0" marR="0" lvl="1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Expertise in</a:t>
            </a:r>
            <a:r>
              <a:rPr lang="en-US" sz="1400" b="1" i="0" u="sng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 IP based technologies</a:t>
            </a:r>
          </a:p>
          <a:p>
            <a:pPr marL="0" marR="0" lvl="1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buFont typeface="StarSymbol"/>
              <a:buChar char="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%">
                <a:solidFill>
                  <a:srgbClr val="344B57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High Level Graphical User Interfaces (IHM, PC SW)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FBB26-D720-7442-D7B3-5C4E8B7C4D5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20A06C-AA06-DAF9-0A4C-571048FCA89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55998" y="1943996"/>
            <a:ext cx="4248000" cy="288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6B031B1-B07D-49EB-2A1F-F2780E206DBB}"/>
              </a:ext>
            </a:extLst>
          </p:cNvPr>
          <p:cNvSpPr/>
          <p:nvPr/>
        </p:nvSpPr>
        <p:spPr>
          <a:xfrm>
            <a:off x="287999" y="1039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54594-CA94-F674-9163-97A6FD980B00}"/>
              </a:ext>
            </a:extLst>
          </p:cNvPr>
          <p:cNvSpPr txBox="1"/>
          <p:nvPr/>
        </p:nvSpPr>
        <p:spPr>
          <a:xfrm>
            <a:off x="179999" y="1007997"/>
            <a:ext cx="2159995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Key Products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3F72D-B19A-CAD1-E468-964E8BE081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4157" y="4211644"/>
            <a:ext cx="2486162" cy="16365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2B5DB-23A3-889C-A88F-4463EC848D35}"/>
              </a:ext>
            </a:extLst>
          </p:cNvPr>
          <p:cNvSpPr txBox="1"/>
          <p:nvPr/>
        </p:nvSpPr>
        <p:spPr>
          <a:xfrm>
            <a:off x="87837" y="3281763"/>
            <a:ext cx="2159995" cy="34142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 dirty="0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Tunnel Break-in System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%" dirty="0">
              <a:solidFill>
                <a:srgbClr val="0073A5"/>
              </a:solidFill>
              <a:uFillTx/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 </a:t>
            </a:r>
            <a:r>
              <a:rPr lang="en-US" sz="900" b="1" i="0" u="none" strike="noStrike" kern="1200" cap="none" spc="0" baseline="0%" dirty="0">
                <a:solidFill>
                  <a:srgbClr val="FF420E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DAB-BI 2.0</a:t>
            </a: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: DAB/DAB+/DMB Tunnel Break-in 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D72D7-A84D-6E1C-B96B-7044FEC3C24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38080" y="179999"/>
            <a:ext cx="1621075" cy="16178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EDC10-AD14-5F97-F17E-816DFF1A8138}"/>
              </a:ext>
            </a:extLst>
          </p:cNvPr>
          <p:cNvSpPr txBox="1"/>
          <p:nvPr/>
        </p:nvSpPr>
        <p:spPr>
          <a:xfrm>
            <a:off x="2376004" y="1662123"/>
            <a:ext cx="2159995" cy="2380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Head-end Platform;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Decoder/Digital Exciter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%">
                <a:solidFill>
                  <a:srgbClr val="FF420E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 SYNCFM</a:t>
            </a:r>
            <a:r>
              <a:rPr lang="en-US" sz="900" b="1" i="0" u="none" strike="noStrike" kern="1200" cap="none" spc="0" baseline="0%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:  Synchronous FM Decoder &amp; FM Digital Exciter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%">
                <a:solidFill>
                  <a:srgbClr val="FF420E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 SPANFM</a:t>
            </a:r>
            <a:r>
              <a:rPr lang="en-US" sz="900" b="1" i="0" u="none" strike="noStrike" kern="1200" cap="none" spc="0" baseline="0%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: Synchronous FM Head-end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BD4547-E02F-FF6E-1956-27C56FC23DE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718" y="2360998"/>
            <a:ext cx="2555281" cy="13896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9D211-657C-77C9-C177-4F3D328208C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38278" y="1522439"/>
            <a:ext cx="1617838" cy="16210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8CEEB-F57C-9170-E837-86476EB366BD}"/>
              </a:ext>
            </a:extLst>
          </p:cNvPr>
          <p:cNvSpPr txBox="1"/>
          <p:nvPr/>
        </p:nvSpPr>
        <p:spPr>
          <a:xfrm>
            <a:off x="4774184" y="3112562"/>
            <a:ext cx="2282662" cy="13518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 dirty="0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Content Server</a:t>
            </a:r>
            <a:endParaRPr lang="en-US" sz="1200" b="1" dirty="0">
              <a:solidFill>
                <a:srgbClr val="0073A5"/>
              </a:solidFill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 dirty="0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Modulator/Exciter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 </a:t>
            </a:r>
            <a:r>
              <a:rPr lang="en-US" sz="900" b="1" i="0" u="none" strike="noStrike" kern="1200" cap="none" spc="0" baseline="0%" dirty="0">
                <a:solidFill>
                  <a:srgbClr val="FF420E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ALTO</a:t>
            </a: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: DRM/DRM+ Content Server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FF420E"/>
              </a:solidFill>
              <a:uFillTx/>
              <a:latin typeface="Rajdhani Semibold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%" dirty="0">
                <a:solidFill>
                  <a:srgbClr val="FF420E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 SOPRANO</a:t>
            </a: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:  DRM/DRM+ Modulator/Exciter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000" b="1" i="0" u="none" strike="noStrike" kern="1200" cap="none" spc="0" baseline="0%" dirty="0">
              <a:solidFill>
                <a:srgbClr val="0073A5"/>
              </a:solidFill>
              <a:uFillTx/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000000"/>
              </a:solidFill>
              <a:uFillTx/>
              <a:latin typeface="Rajdhani Medium" pitchFamily="18"/>
              <a:ea typeface="Arial" pitchFamily="34"/>
              <a:cs typeface="Arial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B7241-C792-7516-2B2D-A554B45FAF49}"/>
              </a:ext>
            </a:extLst>
          </p:cNvPr>
          <p:cNvSpPr txBox="1"/>
          <p:nvPr/>
        </p:nvSpPr>
        <p:spPr>
          <a:xfrm>
            <a:off x="6607710" y="1864799"/>
            <a:ext cx="3077367" cy="29484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 dirty="0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Encoding &amp; Multiplexing Platform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 dirty="0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 IP Gateway</a:t>
            </a:r>
          </a:p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%" dirty="0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Professional Receiver</a:t>
            </a: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 </a:t>
            </a:r>
            <a:r>
              <a:rPr lang="en-US" sz="900" b="1" i="0" u="none" strike="noStrike" kern="1200" cap="none" spc="0" baseline="0%" dirty="0">
                <a:solidFill>
                  <a:srgbClr val="FF420E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FLEXIDAB</a:t>
            </a: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: DAB/DAB+/DMB Head-end System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000" b="1" i="0" u="none" strike="noStrike" kern="1200" cap="none" spc="0" baseline="0%" dirty="0">
              <a:solidFill>
                <a:srgbClr val="0073A5"/>
              </a:solidFill>
              <a:uFillTx/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FF420E"/>
              </a:solidFill>
              <a:uFillTx/>
              <a:latin typeface="Rajdhani Semibold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0073A5"/>
              </a:solidFill>
              <a:uFillTx/>
              <a:latin typeface="Rajdhani Bold" pitchFamily="18"/>
              <a:ea typeface="Arial" pitchFamily="34"/>
              <a:cs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900" b="1" i="0" u="none" strike="noStrike" kern="1200" cap="none" spc="0" baseline="0%" dirty="0">
              <a:solidFill>
                <a:srgbClr val="344B57"/>
              </a:solidFill>
              <a:uFillTx/>
              <a:latin typeface="Rajdhani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%"/>
              <a:buFont typeface="StarSymbol"/>
              <a:buChar char="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 </a:t>
            </a:r>
            <a:r>
              <a:rPr lang="en-US" sz="900" b="1" i="0" u="none" strike="noStrike" kern="1200" cap="none" spc="0" baseline="0%" dirty="0">
                <a:solidFill>
                  <a:srgbClr val="FF420E"/>
                </a:solidFill>
                <a:uFillTx/>
                <a:latin typeface="Rajdhani Semibold" pitchFamily="18"/>
                <a:ea typeface="Arial" pitchFamily="34"/>
                <a:cs typeface="Arial" pitchFamily="34"/>
              </a:rPr>
              <a:t>EASYSPY</a:t>
            </a:r>
            <a:r>
              <a:rPr lang="en-US" sz="900" b="1" i="0" u="none" strike="noStrike" kern="1200" cap="none" spc="0" baseline="0%" dirty="0">
                <a:solidFill>
                  <a:srgbClr val="344B57"/>
                </a:solidFill>
                <a:uFillTx/>
                <a:latin typeface="Rajdhani" pitchFamily="18"/>
                <a:ea typeface="Arial" pitchFamily="34"/>
                <a:cs typeface="Arial" pitchFamily="34"/>
              </a:rPr>
              <a:t>: DAB/DAB+/DMB RF/EDI/ETI Monitoring Receiver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35A07-8F05-9C71-CFB1-AFB3386A97E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596716" y="275042"/>
            <a:ext cx="1621075" cy="1621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43CF26-1E7D-904A-31CF-F339EDEC8D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5836" y="2827434"/>
            <a:ext cx="2486162" cy="16365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7543E96D-D951-DAA3-2951-1DFBA2C4EAD3}"/>
              </a:ext>
            </a:extLst>
          </p:cNvPr>
          <p:cNvSpPr/>
          <p:nvPr/>
        </p:nvSpPr>
        <p:spPr>
          <a:xfrm>
            <a:off x="5039999" y="1187997"/>
            <a:ext cx="1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E78C00"/>
            </a:solidFill>
            <a:prstDash val="solid"/>
            <a:miter/>
          </a:ln>
        </p:spPr>
        <p:txBody>
          <a:bodyPr vert="horz" wrap="none" lIns="99002" tIns="54004" rIns="99002" bIns="5400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4D20E-295E-7D28-A0D1-493F7DF519E6}"/>
              </a:ext>
            </a:extLst>
          </p:cNvPr>
          <p:cNvSpPr txBox="1"/>
          <p:nvPr/>
        </p:nvSpPr>
        <p:spPr>
          <a:xfrm>
            <a:off x="4643999" y="935998"/>
            <a:ext cx="539998" cy="4093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43B5F-DC73-6569-4436-5685FC1DF3CC}"/>
              </a:ext>
            </a:extLst>
          </p:cNvPr>
          <p:cNvSpPr txBox="1"/>
          <p:nvPr/>
        </p:nvSpPr>
        <p:spPr>
          <a:xfrm>
            <a:off x="5039999" y="539998"/>
            <a:ext cx="2448004" cy="8679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%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“Very Compact &amp;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%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Straight Forward Products”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4F134091-3758-EEB4-8F57-6E12E2AA1C49}"/>
              </a:ext>
            </a:extLst>
          </p:cNvPr>
          <p:cNvSpPr/>
          <p:nvPr/>
        </p:nvSpPr>
        <p:spPr>
          <a:xfrm>
            <a:off x="2592003" y="5582878"/>
            <a:ext cx="1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004" cap="flat">
            <a:solidFill>
              <a:srgbClr val="E78C00"/>
            </a:solidFill>
            <a:prstDash val="solid"/>
            <a:miter/>
          </a:ln>
        </p:spPr>
        <p:txBody>
          <a:bodyPr vert="horz" wrap="none" lIns="99002" tIns="54004" rIns="99002" bIns="5400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0B779-6428-54AD-6891-1D5C5CF758D4}"/>
              </a:ext>
            </a:extLst>
          </p:cNvPr>
          <p:cNvSpPr txBox="1"/>
          <p:nvPr/>
        </p:nvSpPr>
        <p:spPr>
          <a:xfrm>
            <a:off x="2195995" y="5330878"/>
            <a:ext cx="539998" cy="4093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D36E1-6525-2914-7548-1522F8C2B6B4}"/>
              </a:ext>
            </a:extLst>
          </p:cNvPr>
          <p:cNvSpPr txBox="1"/>
          <p:nvPr/>
        </p:nvSpPr>
        <p:spPr>
          <a:xfrm>
            <a:off x="2592003" y="4934879"/>
            <a:ext cx="2087995" cy="60876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%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“Control &amp; Monitoring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%">
                <a:solidFill>
                  <a:srgbClr val="0073A5"/>
                </a:solidFill>
                <a:uFillTx/>
                <a:latin typeface="Rajdhani Bold" pitchFamily="18"/>
                <a:ea typeface="Arial" pitchFamily="34"/>
                <a:cs typeface="Arial" pitchFamily="34"/>
              </a:rPr>
              <a:t>By WEB &amp; SNMP”</a:t>
            </a: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79982D84-D7D6-3BE2-7B56-4C607EE60140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1AB616-3788-EEF7-5375-F1F80051501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228FA5-0C90-8A58-1B16-6AFDDDA20EC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2722" y="4442402"/>
            <a:ext cx="2555281" cy="13896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72D195-E81D-CD4A-0CB6-BF0CA1658C0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2472" y="1576265"/>
            <a:ext cx="1621075" cy="16210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3711303-97C3-AF86-0156-6C1CD996FCB8}"/>
              </a:ext>
            </a:extLst>
          </p:cNvPr>
          <p:cNvSpPr/>
          <p:nvPr/>
        </p:nvSpPr>
        <p:spPr>
          <a:xfrm>
            <a:off x="251999" y="1043997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252813-5C20-D4A0-98E8-4A9F0AF6B337}"/>
              </a:ext>
            </a:extLst>
          </p:cNvPr>
          <p:cNvGrpSpPr/>
          <p:nvPr/>
        </p:nvGrpSpPr>
        <p:grpSpPr>
          <a:xfrm>
            <a:off x="7343994" y="2487963"/>
            <a:ext cx="1872005" cy="1472037"/>
            <a:chOff x="7343994" y="2487963"/>
            <a:chExt cx="1872005" cy="147203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EED26FE-AE03-6361-1563-6229B1706F35}"/>
                </a:ext>
              </a:extLst>
            </p:cNvPr>
            <p:cNvSpPr/>
            <p:nvPr/>
          </p:nvSpPr>
          <p:spPr>
            <a:xfrm>
              <a:off x="7488003" y="2874242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FF420E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0D958D7-3D18-C23C-64C4-D25E815067AE}"/>
                </a:ext>
              </a:extLst>
            </p:cNvPr>
            <p:cNvSpPr/>
            <p:nvPr/>
          </p:nvSpPr>
          <p:spPr>
            <a:xfrm>
              <a:off x="7488003" y="3168002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FF00FF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9EBF0D-00B7-2BFD-E014-360A100D7B88}"/>
                </a:ext>
              </a:extLst>
            </p:cNvPr>
            <p:cNvSpPr/>
            <p:nvPr/>
          </p:nvSpPr>
          <p:spPr>
            <a:xfrm>
              <a:off x="7488003" y="3456002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94BD5E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66B625-F033-DEF3-A84D-E2DF962B1118}"/>
                </a:ext>
              </a:extLst>
            </p:cNvPr>
            <p:cNvSpPr/>
            <p:nvPr/>
          </p:nvSpPr>
          <p:spPr>
            <a:xfrm>
              <a:off x="7488003" y="3744001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7D2EFB-56F7-0B70-553F-BDA87248357F}"/>
                </a:ext>
              </a:extLst>
            </p:cNvPr>
            <p:cNvSpPr txBox="1"/>
            <p:nvPr/>
          </p:nvSpPr>
          <p:spPr>
            <a:xfrm>
              <a:off x="7776002" y="3674516"/>
              <a:ext cx="1439997" cy="2854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%">
                  <a:solidFill>
                    <a:srgbClr val="000000"/>
                  </a:solidFill>
                  <a:uFillTx/>
                  <a:latin typeface="Rajdhani Semibold" pitchFamily="18"/>
                  <a:ea typeface="Arial Unicode MS" pitchFamily="2"/>
                  <a:cs typeface="Arial Unicode MS" pitchFamily="2"/>
                </a:rPr>
                <a:t>GMDSS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1727FF-6F88-D4B8-1A42-6028F509E56A}"/>
                </a:ext>
              </a:extLst>
            </p:cNvPr>
            <p:cNvSpPr txBox="1"/>
            <p:nvPr/>
          </p:nvSpPr>
          <p:spPr>
            <a:xfrm>
              <a:off x="7776002" y="3386882"/>
              <a:ext cx="1439997" cy="2854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%">
                  <a:solidFill>
                    <a:srgbClr val="000000"/>
                  </a:solidFill>
                  <a:uFillTx/>
                  <a:latin typeface="Rajdhani Semibold" pitchFamily="18"/>
                  <a:ea typeface="Arial Unicode MS" pitchFamily="2"/>
                  <a:cs typeface="Arial Unicode MS" pitchFamily="2"/>
                </a:rPr>
                <a:t>Synchronous FM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E8E335-868C-6450-06E4-4C55FCE78375}"/>
                </a:ext>
              </a:extLst>
            </p:cNvPr>
            <p:cNvSpPr txBox="1"/>
            <p:nvPr/>
          </p:nvSpPr>
          <p:spPr>
            <a:xfrm>
              <a:off x="7776002" y="3099239"/>
              <a:ext cx="1439997" cy="2854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%">
                  <a:solidFill>
                    <a:srgbClr val="000000"/>
                  </a:solidFill>
                  <a:uFillTx/>
                  <a:latin typeface="Rajdhani Semibold" pitchFamily="18"/>
                  <a:ea typeface="Arial Unicode MS" pitchFamily="2"/>
                  <a:cs typeface="Arial Unicode MS" pitchFamily="2"/>
                </a:rPr>
                <a:t>DRM/DRM+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CC18B9-5C9A-27D8-3732-E0933C1A0B05}"/>
                </a:ext>
              </a:extLst>
            </p:cNvPr>
            <p:cNvSpPr txBox="1"/>
            <p:nvPr/>
          </p:nvSpPr>
          <p:spPr>
            <a:xfrm>
              <a:off x="7776002" y="2811597"/>
              <a:ext cx="1439997" cy="2854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%">
                  <a:solidFill>
                    <a:srgbClr val="000000"/>
                  </a:solidFill>
                  <a:uFillTx/>
                  <a:latin typeface="Rajdhani Semibold" pitchFamily="18"/>
                  <a:ea typeface="Arial Unicode MS" pitchFamily="2"/>
                  <a:cs typeface="Arial Unicode MS" pitchFamily="2"/>
                </a:rPr>
                <a:t>DAB/DAB+/DMB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C8439B-B4A7-4F2E-E788-879479A149D6}"/>
                </a:ext>
              </a:extLst>
            </p:cNvPr>
            <p:cNvSpPr txBox="1"/>
            <p:nvPr/>
          </p:nvSpPr>
          <p:spPr>
            <a:xfrm>
              <a:off x="7776002" y="2523963"/>
              <a:ext cx="1439997" cy="2854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%">
                  <a:solidFill>
                    <a:srgbClr val="000000"/>
                  </a:solidFill>
                  <a:uFillTx/>
                  <a:latin typeface="Rajdhani Semibold" pitchFamily="18"/>
                  <a:ea typeface="Arial Unicode MS" pitchFamily="2"/>
                  <a:cs typeface="Arial Unicode MS" pitchFamily="2"/>
                </a:rPr>
                <a:t>Tunnel Break-in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55BF78-3E91-A4E0-A5F7-AB42CCD115A0}"/>
                </a:ext>
              </a:extLst>
            </p:cNvPr>
            <p:cNvSpPr/>
            <p:nvPr/>
          </p:nvSpPr>
          <p:spPr>
            <a:xfrm>
              <a:off x="7343994" y="2487963"/>
              <a:ext cx="1727996" cy="1472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w="0" cap="flat">
              <a:solidFill>
                <a:srgbClr val="000000"/>
              </a:solidFill>
              <a:custDash>
                <a:ds d="0%" sp="0%"/>
                <a:ds d="0%" sp="0%"/>
              </a:custDash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21F0B7-8F9F-34F3-50D5-60852BAC658E}"/>
                </a:ext>
              </a:extLst>
            </p:cNvPr>
            <p:cNvSpPr/>
            <p:nvPr/>
          </p:nvSpPr>
          <p:spPr>
            <a:xfrm>
              <a:off x="7488003" y="2592717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val f5"/>
                <a:gd name="f15" fmla="val f6"/>
                <a:gd name="f16" fmla="*/ 0 f7 1"/>
                <a:gd name="f17" fmla="*/ f5 f0 1"/>
                <a:gd name="f18" fmla="*/ f9 f0 1"/>
                <a:gd name="f19" fmla="*/ f11 f0 1"/>
                <a:gd name="f20" fmla="+- f15 0 f14"/>
                <a:gd name="f21" fmla="*/ f16 1 f2"/>
                <a:gd name="f22" fmla="*/ f17 1 f2"/>
                <a:gd name="f23" fmla="*/ f18 1 f2"/>
                <a:gd name="f24" fmla="*/ f19 1 f2"/>
                <a:gd name="f25" fmla="*/ f20 1 21600"/>
                <a:gd name="f26" fmla="+- 0 0 f21"/>
                <a:gd name="f27" fmla="+- f22 0 f1"/>
                <a:gd name="f28" fmla="+- f23 0 f1"/>
                <a:gd name="f29" fmla="+- f24 0 f1"/>
                <a:gd name="f30" fmla="*/ 3163 f25 1"/>
                <a:gd name="f31" fmla="*/ 18437 f25 1"/>
                <a:gd name="f32" fmla="*/ 10800 f25 1"/>
                <a:gd name="f33" fmla="*/ 0 f25 1"/>
                <a:gd name="f34" fmla="*/ 21600 f25 1"/>
                <a:gd name="f35" fmla="*/ f26 f0 1"/>
                <a:gd name="f36" fmla="+- f28 0 f27"/>
                <a:gd name="f37" fmla="*/ f35 1 f7"/>
                <a:gd name="f38" fmla="*/ f32 1 f25"/>
                <a:gd name="f39" fmla="*/ f33 1 f25"/>
                <a:gd name="f40" fmla="*/ f30 1 f25"/>
                <a:gd name="f41" fmla="*/ f31 1 f25"/>
                <a:gd name="f42" fmla="*/ f34 1 f25"/>
                <a:gd name="f43" fmla="+- f37 0 f1"/>
                <a:gd name="f44" fmla="*/ f40 f12 1"/>
                <a:gd name="f45" fmla="*/ f41 f12 1"/>
                <a:gd name="f46" fmla="*/ f41 f13 1"/>
                <a:gd name="f47" fmla="*/ f40 f13 1"/>
                <a:gd name="f48" fmla="*/ f38 f12 1"/>
                <a:gd name="f49" fmla="*/ f39 f13 1"/>
                <a:gd name="f50" fmla="*/ f39 f12 1"/>
                <a:gd name="f51" fmla="*/ f38 f13 1"/>
                <a:gd name="f52" fmla="*/ f42 f13 1"/>
                <a:gd name="f53" fmla="*/ f42 f12 1"/>
                <a:gd name="f54" fmla="+- f43 f1 0"/>
                <a:gd name="f55" fmla="*/ f54 f7 1"/>
                <a:gd name="f56" fmla="*/ f55 1 f0"/>
                <a:gd name="f57" fmla="+- 0 0 f56"/>
                <a:gd name="f58" fmla="+- 0 0 f57"/>
                <a:gd name="f59" fmla="*/ f58 f0 1"/>
                <a:gd name="f60" fmla="*/ f59 1 f7"/>
                <a:gd name="f61" fmla="+- f60 0 f1"/>
                <a:gd name="f62" fmla="cos 1 f61"/>
                <a:gd name="f63" fmla="sin 1 f61"/>
                <a:gd name="f64" fmla="+- 0 0 f62"/>
                <a:gd name="f65" fmla="+- 0 0 f63"/>
                <a:gd name="f66" fmla="+- 0 0 f64"/>
                <a:gd name="f67" fmla="+- 0 0 f65"/>
                <a:gd name="f68" fmla="val f66"/>
                <a:gd name="f69" fmla="val f67"/>
                <a:gd name="f70" fmla="+- 0 0 f68"/>
                <a:gd name="f71" fmla="+- 0 0 f69"/>
                <a:gd name="f72" fmla="*/ 10800 f70 1"/>
                <a:gd name="f73" fmla="*/ 10800 f71 1"/>
                <a:gd name="f74" fmla="*/ f72 f72 1"/>
                <a:gd name="f75" fmla="*/ f73 f73 1"/>
                <a:gd name="f76" fmla="+- f74 f75 0"/>
                <a:gd name="f77" fmla="sqrt f76"/>
                <a:gd name="f78" fmla="*/ f8 1 f77"/>
                <a:gd name="f79" fmla="*/ f70 f78 1"/>
                <a:gd name="f80" fmla="*/ f71 f78 1"/>
                <a:gd name="f81" fmla="+- 10800 0 f79"/>
                <a:gd name="f82" fmla="+- 10800 0 f8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4" y="f47"/>
                </a:cxn>
                <a:cxn ang="f29">
                  <a:pos x="f50" y="f51"/>
                </a:cxn>
                <a:cxn ang="f29">
                  <a:pos x="f44" y="f46"/>
                </a:cxn>
                <a:cxn ang="f29">
                  <a:pos x="f48" y="f52"/>
                </a:cxn>
                <a:cxn ang="f29">
                  <a:pos x="f45" y="f46"/>
                </a:cxn>
                <a:cxn ang="f29">
                  <a:pos x="f53" y="f51"/>
                </a:cxn>
                <a:cxn ang="f29">
                  <a:pos x="f45" y="f47"/>
                </a:cxn>
              </a:cxnLst>
              <a:rect l="f44" t="f47" r="f45" b="f46"/>
              <a:pathLst>
                <a:path w="21600" h="21600">
                  <a:moveTo>
                    <a:pt x="f81" y="f82"/>
                  </a:moveTo>
                  <a:arcTo wR="f10" hR="f10" stAng="f27" swAng="f36"/>
                  <a:close/>
                </a:path>
              </a:pathLst>
            </a:custGeom>
            <a:solidFill>
              <a:srgbClr val="0099FF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8CDC1D-82EE-B8D1-FFEE-8AE33BF12A1A}"/>
              </a:ext>
            </a:extLst>
          </p:cNvPr>
          <p:cNvGrpSpPr/>
          <p:nvPr/>
        </p:nvGrpSpPr>
        <p:grpSpPr>
          <a:xfrm>
            <a:off x="503998" y="1691283"/>
            <a:ext cx="6657837" cy="3276715"/>
            <a:chOff x="503998" y="1691283"/>
            <a:chExt cx="6657837" cy="32767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11E477-85AD-CA81-3565-16D57DFB4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03998" y="1691283"/>
              <a:ext cx="6657837" cy="327671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55F726-E47B-F163-287B-FAFD0E26D994}"/>
                </a:ext>
              </a:extLst>
            </p:cNvPr>
            <p:cNvSpPr/>
            <p:nvPr/>
          </p:nvSpPr>
          <p:spPr>
            <a:xfrm>
              <a:off x="5975997" y="2952003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91DEBA-7EC8-9140-E4C1-A45DCE4656E0}"/>
                </a:ext>
              </a:extLst>
            </p:cNvPr>
            <p:cNvSpPr/>
            <p:nvPr/>
          </p:nvSpPr>
          <p:spPr>
            <a:xfrm>
              <a:off x="4536000" y="4176000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44250D-2D39-ADD6-678E-BC00156F7B1D}"/>
                </a:ext>
              </a:extLst>
            </p:cNvPr>
            <p:cNvSpPr/>
            <p:nvPr/>
          </p:nvSpPr>
          <p:spPr>
            <a:xfrm>
              <a:off x="3474720" y="2753642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86719F-0252-4EBF-746F-90290152C3BB}"/>
                </a:ext>
              </a:extLst>
            </p:cNvPr>
            <p:cNvSpPr/>
            <p:nvPr/>
          </p:nvSpPr>
          <p:spPr>
            <a:xfrm>
              <a:off x="2231995" y="3312002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689829-0FA8-1DA2-1E30-C1567B2CD000}"/>
                </a:ext>
              </a:extLst>
            </p:cNvPr>
            <p:cNvSpPr/>
            <p:nvPr/>
          </p:nvSpPr>
          <p:spPr>
            <a:xfrm>
              <a:off x="3672001" y="3672001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37AC8F-0130-F34B-94D3-2F934066BDA4}"/>
                </a:ext>
              </a:extLst>
            </p:cNvPr>
            <p:cNvSpPr/>
            <p:nvPr/>
          </p:nvSpPr>
          <p:spPr>
            <a:xfrm>
              <a:off x="4068001" y="2844003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AC4986-DD04-2B82-4C4C-352A4E971886}"/>
                </a:ext>
              </a:extLst>
            </p:cNvPr>
            <p:cNvSpPr/>
            <p:nvPr/>
          </p:nvSpPr>
          <p:spPr>
            <a:xfrm>
              <a:off x="3960001" y="2988003"/>
              <a:ext cx="143999" cy="143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1600"/>
                <a:gd name="f17" fmla="+- f15 0 f1"/>
                <a:gd name="f18" fmla="*/ 5400 f16 1"/>
                <a:gd name="f19" fmla="*/ 16200 f16 1"/>
                <a:gd name="f20" fmla="*/ 10800 f16 1"/>
                <a:gd name="f21" fmla="*/ 0 f16 1"/>
                <a:gd name="f22" fmla="*/ 21600 f16 1"/>
                <a:gd name="f23" fmla="*/ f20 1 f16"/>
                <a:gd name="f24" fmla="*/ f21 1 f16"/>
                <a:gd name="f25" fmla="*/ f22 1 f16"/>
                <a:gd name="f26" fmla="*/ f18 1 f16"/>
                <a:gd name="f27" fmla="*/ f19 1 f16"/>
                <a:gd name="f28" fmla="*/ f26 f9 1"/>
                <a:gd name="f29" fmla="*/ f27 f9 1"/>
                <a:gd name="f30" fmla="*/ f27 f10 1"/>
                <a:gd name="f31" fmla="*/ f26 f10 1"/>
                <a:gd name="f32" fmla="*/ f23 f9 1"/>
                <a:gd name="f33" fmla="*/ f24 f10 1"/>
                <a:gd name="f34" fmla="*/ f24 f9 1"/>
                <a:gd name="f35" fmla="*/ f23 f10 1"/>
                <a:gd name="f36" fmla="*/ f25 f10 1"/>
                <a:gd name="f37" fmla="*/ f2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">
                  <a:pos x="f32" y="f33"/>
                </a:cxn>
                <a:cxn ang="f17">
                  <a:pos x="f34" y="f35"/>
                </a:cxn>
                <a:cxn ang="f17">
                  <a:pos x="f32" y="f36"/>
                </a:cxn>
                <a:cxn ang="f17">
                  <a:pos x="f37" y="f35"/>
                </a:cxn>
              </a:cxnLst>
              <a:rect l="f28" t="f31" r="f29" b="f30"/>
              <a:pathLst>
                <a:path w="21600" h="21600">
                  <a:moveTo>
                    <a:pt x="f7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3A3A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%">
                <a:solidFill>
                  <a:srgbClr val="000000"/>
                </a:solidFill>
                <a:uFillTx/>
                <a:latin typeface="Rajdhani Medium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F104591-F6D7-9B7F-0AB5-3076B3980383}"/>
              </a:ext>
            </a:extLst>
          </p:cNvPr>
          <p:cNvSpPr txBox="1"/>
          <p:nvPr/>
        </p:nvSpPr>
        <p:spPr>
          <a:xfrm>
            <a:off x="4668474" y="4780116"/>
            <a:ext cx="5076439" cy="9049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 dirty="0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2000" b="0" i="0" u="none" strike="noStrike" kern="1200" cap="none" spc="0" baseline="0%" dirty="0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“</a:t>
            </a:r>
            <a:r>
              <a:rPr lang="en-US" sz="2000" b="0" i="0" u="none" strike="noStrike" kern="1200" cap="none" spc="0" baseline="0%" dirty="0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Synchronous FM: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More than </a:t>
            </a:r>
            <a:r>
              <a:rPr lang="en-US" sz="32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50 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head ends and </a:t>
            </a:r>
            <a:r>
              <a:rPr lang="en-US" sz="32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700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exciters”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2F8B13-7458-E3E7-BDD1-EAEFCA125010}"/>
              </a:ext>
            </a:extLst>
          </p:cNvPr>
          <p:cNvSpPr txBox="1"/>
          <p:nvPr/>
        </p:nvSpPr>
        <p:spPr>
          <a:xfrm>
            <a:off x="3096002" y="359999"/>
            <a:ext cx="6487338" cy="9049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 dirty="0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2000" b="0" i="0" u="none" strike="noStrike" kern="1200" cap="none" spc="0" baseline="0%" dirty="0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DAB Head End: 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“More than </a:t>
            </a:r>
            <a:r>
              <a:rPr lang="en-US" sz="32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50 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DAB multiplexers and </a:t>
            </a:r>
            <a:r>
              <a:rPr lang="en-US" sz="32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400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DAB encoders”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69A996-9332-028A-3E82-9D5C1868E24D}"/>
              </a:ext>
            </a:extLst>
          </p:cNvPr>
          <p:cNvSpPr txBox="1"/>
          <p:nvPr/>
        </p:nvSpPr>
        <p:spPr>
          <a:xfrm>
            <a:off x="6452837" y="1281204"/>
            <a:ext cx="3456002" cy="9331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 dirty="0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2000" b="0" i="0" u="none" strike="noStrike" kern="1200" cap="none" spc="0" baseline="0%" dirty="0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DAB Tunnel break in: 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“More than </a:t>
            </a:r>
            <a:r>
              <a:rPr lang="en-US" sz="32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160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in products“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99E5C9-2266-CA53-0ABA-D5B3B2F1DD26}"/>
              </a:ext>
            </a:extLst>
          </p:cNvPr>
          <p:cNvSpPr txBox="1"/>
          <p:nvPr/>
        </p:nvSpPr>
        <p:spPr>
          <a:xfrm>
            <a:off x="143999" y="4379399"/>
            <a:ext cx="4430814" cy="140591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%" dirty="0">
                <a:solidFill>
                  <a:srgbClr val="E78C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///</a:t>
            </a:r>
            <a:r>
              <a:rPr lang="en-US" sz="2000" b="0" i="0" u="none" strike="noStrike" kern="1200" cap="none" spc="0" baseline="0%" dirty="0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DRM:</a:t>
            </a:r>
            <a:br>
              <a:rPr lang="en-US" sz="2000" b="0" i="0" u="none" strike="noStrike" kern="1200" cap="none" spc="0" baseline="0%" dirty="0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</a:br>
            <a:r>
              <a:rPr lang="en-US" sz="2000" b="0" i="0" u="none" strike="noStrike" kern="1200" cap="none" spc="0" baseline="0%" dirty="0">
                <a:solidFill>
                  <a:srgbClr val="000000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“More than </a:t>
            </a:r>
            <a:r>
              <a:rPr lang="en-US" sz="32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100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DRM content servers </a:t>
            </a:r>
            <a:b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</a:b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and  </a:t>
            </a:r>
            <a:r>
              <a:rPr lang="en-US" sz="32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100</a:t>
            </a:r>
            <a:r>
              <a:rPr lang="en-US" sz="2000" b="0" i="0" u="none" strike="noStrike" kern="1200" cap="none" spc="0" baseline="0%" dirty="0">
                <a:solidFill>
                  <a:srgbClr val="FF420E"/>
                </a:solidFill>
                <a:uFillTx/>
                <a:latin typeface="Rajdhani Bold" pitchFamily="18"/>
                <a:ea typeface="Arial Unicode MS" pitchFamily="2"/>
                <a:cs typeface="Arial Unicode MS" pitchFamily="2"/>
              </a:rPr>
              <a:t> DRM modulators”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B5F12248-F1E8-9E7E-1DF9-E1048B5BEDEE}"/>
              </a:ext>
            </a:extLst>
          </p:cNvPr>
          <p:cNvSpPr/>
          <p:nvPr/>
        </p:nvSpPr>
        <p:spPr>
          <a:xfrm>
            <a:off x="287999" y="215999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F882A-5A04-2A8F-4CD2-80003D209A4F}"/>
              </a:ext>
            </a:extLst>
          </p:cNvPr>
          <p:cNvSpPr txBox="1"/>
          <p:nvPr/>
        </p:nvSpPr>
        <p:spPr>
          <a:xfrm>
            <a:off x="71999" y="1137239"/>
            <a:ext cx="2525042" cy="4122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%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Worldwide Sales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42BD941-3C68-3377-54A7-C01B8B3F3A3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5E3A13E9-EA22-958B-3E94-68675DCB9BB8}"/>
              </a:ext>
            </a:extLst>
          </p:cNvPr>
          <p:cNvSpPr/>
          <p:nvPr/>
        </p:nvSpPr>
        <p:spPr>
          <a:xfrm>
            <a:off x="287999" y="107531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1FF3C47-B705-A103-A049-0F53ADF5D30F}"/>
              </a:ext>
            </a:extLst>
          </p:cNvPr>
          <p:cNvSpPr/>
          <p:nvPr/>
        </p:nvSpPr>
        <p:spPr>
          <a:xfrm>
            <a:off x="305281" y="235083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1999" cap="flat">
            <a:solidFill>
              <a:srgbClr val="0073A5"/>
            </a:solidFill>
            <a:prstDash val="solid"/>
            <a:miter/>
          </a:ln>
        </p:spPr>
        <p:txBody>
          <a:bodyPr vert="horz" wrap="none" lIns="126004" tIns="80997" rIns="126004" bIns="80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%">
              <a:solidFill>
                <a:srgbClr val="000000"/>
              </a:solidFill>
              <a:uFillTx/>
              <a:latin typeface="Rajdhani Medium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86D9B-6E85-DF0E-30F2-51ACC3BC2950}"/>
              </a:ext>
            </a:extLst>
          </p:cNvPr>
          <p:cNvSpPr txBox="1"/>
          <p:nvPr/>
        </p:nvSpPr>
        <p:spPr>
          <a:xfrm>
            <a:off x="1172093" y="647998"/>
            <a:ext cx="6943810" cy="46146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%" dirty="0">
                <a:solidFill>
                  <a:srgbClr val="E78C00"/>
                </a:solidFill>
                <a:uFillTx/>
                <a:latin typeface="Roboto Medium" pitchFamily="18"/>
                <a:ea typeface="Arial" pitchFamily="34"/>
                <a:cs typeface="Arial" pitchFamily="34"/>
              </a:rPr>
              <a:t>Overview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%" dirty="0">
              <a:solidFill>
                <a:srgbClr val="E78C00"/>
              </a:solidFill>
              <a:uFillTx/>
              <a:latin typeface="Roboto Medium" pitchFamily="18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Head End Architectures</a:t>
            </a: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		- Centralized Architecture</a:t>
            </a: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		- Distributed Architecture</a:t>
            </a: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Examples </a:t>
            </a:r>
            <a: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of  DIGIDIA’s Head End Realizations</a:t>
            </a: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>
                <a:srgbClr val="FF420E"/>
              </a:buClr>
              <a:buSzPct val="45%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Conclusion</a:t>
            </a:r>
            <a:br>
              <a:rPr lang="en-US" sz="2400" b="1" i="0" u="none" strike="noStrike" kern="1200" cap="none" spc="0" baseline="0%" dirty="0">
                <a:solidFill>
                  <a:srgbClr val="344B57"/>
                </a:solidFill>
                <a:uFillTx/>
                <a:latin typeface="Arial" pitchFamily="34"/>
                <a:ea typeface="Arial" pitchFamily="34"/>
                <a:cs typeface="Arial" pitchFamily="34"/>
              </a:rPr>
            </a:br>
            <a:endParaRPr lang="en-US" sz="2400" b="1" i="0" u="none" strike="noStrike" kern="1200" cap="none" spc="0" baseline="0%" dirty="0">
              <a:solidFill>
                <a:srgbClr val="344B57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554B4-7360-1FEA-86C5-45D04FA9DF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281" y="323999"/>
            <a:ext cx="2575078" cy="68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purl.oclc.org/ooxml/drawingml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0</TotalTime>
  <Words>739</Words>
  <Application>Microsoft Office PowerPoint</Application>
  <PresentationFormat>Custom</PresentationFormat>
  <Paragraphs>208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OpenSymbol</vt:lpstr>
      <vt:lpstr>Rajdhani</vt:lpstr>
      <vt:lpstr>Rajdhani Bold</vt:lpstr>
      <vt:lpstr>Rajdhani Medium</vt:lpstr>
      <vt:lpstr>Rajdhani Semibold</vt:lpstr>
      <vt:lpstr>Roboto Medium</vt:lpstr>
      <vt:lpstr>StarSymbol</vt:lpstr>
      <vt:lpstr>Times New Roman</vt:lpstr>
      <vt:lpstr>Wingdings</vt:lpstr>
      <vt:lpstr>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Hermann Zensen</cp:lastModifiedBy>
  <cp:revision>198</cp:revision>
  <dcterms:created xsi:type="dcterms:W3CDTF">2015-11-16T18:39:22Z</dcterms:created>
  <dcterms:modified xsi:type="dcterms:W3CDTF">2023-03-06T03:58:25Z</dcterms:modified>
</cp:coreProperties>
</file>