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4"/>
  </p:notesMasterIdLst>
  <p:sldIdLst>
    <p:sldId id="351" r:id="rId2"/>
    <p:sldId id="352" r:id="rId3"/>
    <p:sldId id="353" r:id="rId4"/>
    <p:sldId id="354" r:id="rId5"/>
    <p:sldId id="355" r:id="rId6"/>
    <p:sldId id="356" r:id="rId7"/>
    <p:sldId id="357" r:id="rId8"/>
    <p:sldId id="358" r:id="rId9"/>
    <p:sldId id="359" r:id="rId10"/>
    <p:sldId id="360" r:id="rId11"/>
    <p:sldId id="361" r:id="rId12"/>
    <p:sldId id="332" r:id="rId13"/>
  </p:sldIdLst>
  <p:sldSz cx="12192000" cy="6858000"/>
  <p:notesSz cx="9296400" cy="7010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08" userDrawn="1">
          <p15:clr>
            <a:srgbClr val="A4A3A4"/>
          </p15:clr>
        </p15:guide>
        <p15:guide id="2" pos="31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00"/>
    <a:srgbClr val="00629F"/>
    <a:srgbClr val="098DE7"/>
    <a:srgbClr val="395988"/>
    <a:srgbClr val="5155FB"/>
    <a:srgbClr val="92A9B9"/>
    <a:srgbClr val="6F6F74"/>
    <a:srgbClr val="002D72"/>
    <a:srgbClr val="D9D9DB"/>
    <a:srgbClr val="FEFD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84580" autoAdjust="0"/>
  </p:normalViewPr>
  <p:slideViewPr>
    <p:cSldViewPr snapToGrid="0" showGuides="1">
      <p:cViewPr varScale="1">
        <p:scale>
          <a:sx n="120" d="100"/>
          <a:sy n="120" d="100"/>
        </p:scale>
        <p:origin x="120" y="324"/>
      </p:cViewPr>
      <p:guideLst>
        <p:guide orient="horz" pos="2908"/>
        <p:guide pos="3114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1C4CD-84D8-48D0-AED6-598B2FC9D857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29640" y="3373756"/>
            <a:ext cx="7437120" cy="27603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2081A-9D36-41C9-954B-23E33093BB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044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604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fld id="{FB4CD4B1-F644-4608-A29E-21C8BF152C20}" type="slidenum">
              <a:rPr lang="fr-FR" altLang="fr-FR">
                <a:latin typeface="Calibri" panose="020F0502020204030204" pitchFamily="34" charset="0"/>
              </a:rPr>
              <a:pPr/>
              <a:t>12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916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0786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4037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20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8491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674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2913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883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6EFA3D-C63D-4FE8-8165-6245159747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6E113C0-3363-4EE6-97FF-8454785B97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94B516-54C4-47E6-A667-487318C185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568432-F75A-47B4-9116-C99EA3384548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35947B-A859-4DDA-96FB-D7964DB53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19CC12-575D-4CFE-B6CE-76BB56536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4EB92-33EC-4AA2-A452-CE7446964A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027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BB9362-6184-459B-B13F-DBFFFB577EB0}" type="datetimeFigureOut">
              <a:rPr lang="fr-FR" smtClean="0"/>
              <a:t>26/10/2020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DD0445-5D76-4626-B14C-59BD5C3205C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90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7E62974-415C-4A9B-AC9D-18FE96D4259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819287" y="173521"/>
            <a:ext cx="1214685" cy="141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32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5" r:id="rId8"/>
    <p:sldLayoutId id="214748370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71452" y="1330778"/>
            <a:ext cx="9144000" cy="410663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Radio in the Arab 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</a:t>
            </a:r>
            <a:r>
              <a:rPr lang="fr-F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Challenges,</a:t>
            </a:r>
            <a:r>
              <a:rPr lang="fr-F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Future and </a:t>
            </a:r>
            <a:r>
              <a:rPr lang="fr-FR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opportunities</a:t>
            </a:r>
            <a:br>
              <a:rPr lang="fr-F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WorldDAB General </a:t>
            </a:r>
            <a:r>
              <a:rPr lang="fr-FR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Assembly</a:t>
            </a:r>
            <a:br>
              <a:rPr lang="fr-F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fr-FR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November</a:t>
            </a:r>
            <a:r>
              <a:rPr lang="fr-F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3565112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489"/>
          </a:xfrm>
        </p:spPr>
        <p:txBody>
          <a:bodyPr>
            <a:normAutofit/>
          </a:bodyPr>
          <a:lstStyle/>
          <a:p>
            <a:r>
              <a:rPr lang="fr-FR" dirty="0" err="1">
                <a:solidFill>
                  <a:schemeClr val="accent1">
                    <a:lumMod val="75000"/>
                  </a:schemeClr>
                </a:solidFill>
              </a:rPr>
              <a:t>Commercialization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fr-FR" dirty="0" err="1">
                <a:solidFill>
                  <a:schemeClr val="accent1">
                    <a:lumMod val="75000"/>
                  </a:schemeClr>
                </a:solidFill>
              </a:rPr>
              <a:t>success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1">
                    <a:lumMod val="75000"/>
                  </a:schemeClr>
                </a:solidFill>
              </a:rPr>
              <a:t>indicators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Wide selection of home receivers available for consumers, across different categories, form factors, price points</a:t>
            </a:r>
          </a:p>
          <a:p>
            <a:endParaRPr lang="en-US" dirty="0"/>
          </a:p>
          <a:p>
            <a:r>
              <a:rPr lang="en-US" dirty="0"/>
              <a:t>Price of receivers continue to reduce, with more features being offered, making them attractive for consumers</a:t>
            </a:r>
          </a:p>
          <a:p>
            <a:endParaRPr lang="fr-FR" dirty="0"/>
          </a:p>
          <a:p>
            <a:r>
              <a:rPr lang="en-US" dirty="0"/>
              <a:t>Receivers evolving to offer consumers both broadcast and on-demand contents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3654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Conclusion: Key of </a:t>
            </a:r>
            <a:r>
              <a:rPr lang="fr-FR" dirty="0" err="1">
                <a:solidFill>
                  <a:schemeClr val="accent1">
                    <a:lumMod val="75000"/>
                  </a:schemeClr>
                </a:solidFill>
              </a:rPr>
              <a:t>Success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1">
                    <a:lumMod val="75000"/>
                  </a:schemeClr>
                </a:solidFill>
              </a:rPr>
              <a:t>is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Collaboration &amp;Coordination </a:t>
            </a:r>
            <a:r>
              <a:rPr lang="fr-FR" dirty="0" err="1">
                <a:solidFill>
                  <a:schemeClr val="accent1">
                    <a:lumMod val="75000"/>
                  </a:schemeClr>
                </a:solidFill>
              </a:rPr>
              <a:t>between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dirty="0" err="1">
                <a:solidFill>
                  <a:schemeClr val="accent1">
                    <a:lumMod val="75000"/>
                  </a:schemeClr>
                </a:solidFill>
              </a:rPr>
              <a:t>stakeholders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61" y="1852293"/>
            <a:ext cx="11094721" cy="462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18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D727814-F541-4AAE-9DFD-11DB656E703C}"/>
              </a:ext>
            </a:extLst>
          </p:cNvPr>
          <p:cNvSpPr>
            <a:spLocks noGrp="1"/>
          </p:cNvSpPr>
          <p:nvPr/>
        </p:nvSpPr>
        <p:spPr bwMode="auto">
          <a:xfrm>
            <a:off x="0" y="2944914"/>
            <a:ext cx="1219199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accent2">
                <a:lumMod val="50000"/>
              </a:schemeClr>
            </a:innerShdw>
          </a:effectLst>
        </p:spPr>
        <p:txBody>
          <a:bodyPr wrap="square" lIns="0" tIns="0" rIns="0" bIns="0" anchor="ctr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rtl="1">
              <a:defRPr/>
            </a:pPr>
            <a:r>
              <a:rPr lang="en-GB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r-FR" sz="4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Thank</a:t>
            </a:r>
            <a:r>
              <a:rPr lang="fr-FR" sz="4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fr-FR" sz="4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you</a:t>
            </a:r>
            <a:endParaRPr lang="en-GB" sz="4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7655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510" y="111212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Current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Challenges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8509" y="906195"/>
            <a:ext cx="11102931" cy="4351338"/>
          </a:xfrm>
        </p:spPr>
        <p:txBody>
          <a:bodyPr>
            <a:noAutofit/>
          </a:bodyPr>
          <a:lstStyle/>
          <a:p>
            <a:pPr lvl="0" algn="just">
              <a:buFont typeface="Wingdings" panose="05000000000000000000" pitchFamily="2" charset="2"/>
              <a:buChar char="q"/>
            </a:pPr>
            <a:r>
              <a:rPr lang="fr-FR" sz="2400" dirty="0"/>
              <a:t>FM Saturation &amp; congestion: </a:t>
            </a:r>
          </a:p>
          <a:p>
            <a:pPr lvl="1" algn="just"/>
            <a:r>
              <a:rPr lang="fr-FR" dirty="0"/>
              <a:t>90 to 100% in main </a:t>
            </a:r>
            <a:r>
              <a:rPr lang="en-US" dirty="0"/>
              <a:t>cities</a:t>
            </a:r>
            <a:r>
              <a:rPr lang="fr-FR" dirty="0"/>
              <a:t> and </a:t>
            </a:r>
            <a:r>
              <a:rPr lang="en-US" dirty="0"/>
              <a:t>urban</a:t>
            </a:r>
            <a:r>
              <a:rPr lang="fr-FR" dirty="0"/>
              <a:t> areas</a:t>
            </a:r>
          </a:p>
          <a:p>
            <a:pPr lvl="1" algn="just"/>
            <a:r>
              <a:rPr lang="fr-FR" dirty="0"/>
              <a:t>50 to 70% in Rural areas</a:t>
            </a:r>
          </a:p>
          <a:p>
            <a:pPr lvl="1" algn="just"/>
            <a:r>
              <a:rPr lang="en-US" dirty="0"/>
              <a:t>Interference</a:t>
            </a:r>
            <a:r>
              <a:rPr lang="fr-FR" dirty="0"/>
              <a:t>  in </a:t>
            </a:r>
            <a:r>
              <a:rPr lang="en-US" dirty="0"/>
              <a:t>co-channel</a:t>
            </a:r>
            <a:r>
              <a:rPr lang="fr-FR" dirty="0"/>
              <a:t> and adjacent channels, </a:t>
            </a:r>
            <a:r>
              <a:rPr lang="en-US" dirty="0"/>
              <a:t>mainly</a:t>
            </a:r>
            <a:r>
              <a:rPr lang="fr-FR" dirty="0"/>
              <a:t> in hot </a:t>
            </a:r>
            <a:r>
              <a:rPr lang="en-US" dirty="0"/>
              <a:t>season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fr-FR" sz="2400" dirty="0"/>
              <a:t>Regulatory Issues</a:t>
            </a:r>
          </a:p>
          <a:p>
            <a:pPr lvl="1" algn="just"/>
            <a:endParaRPr lang="en-US" dirty="0"/>
          </a:p>
          <a:p>
            <a:pPr lvl="1" algn="just"/>
            <a:r>
              <a:rPr lang="en-US" dirty="0"/>
              <a:t>lacks of regulatory framework to launch the Digital radio in the Arab region</a:t>
            </a:r>
          </a:p>
          <a:p>
            <a:pPr marL="0" lvl="0" indent="0" algn="just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499703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617" y="-87417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Current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Challenges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323" y="1004229"/>
            <a:ext cx="10515600" cy="4849564"/>
          </a:xfrm>
        </p:spPr>
        <p:txBody>
          <a:bodyPr>
            <a:noAutofit/>
          </a:bodyPr>
          <a:lstStyle/>
          <a:p>
            <a:pPr lvl="0" algn="just">
              <a:buFont typeface="Wingdings" panose="05000000000000000000" pitchFamily="2" charset="2"/>
              <a:buChar char="q"/>
            </a:pPr>
            <a:r>
              <a:rPr lang="fr-FR" sz="2000" b="1" dirty="0"/>
              <a:t>Stakeholder inter </a:t>
            </a:r>
            <a:r>
              <a:rPr lang="en-US" sz="2000" b="1" dirty="0"/>
              <a:t>connectivity</a:t>
            </a:r>
            <a:r>
              <a:rPr lang="fr-FR" sz="2000" b="1" dirty="0"/>
              <a:t> </a:t>
            </a:r>
          </a:p>
          <a:p>
            <a:pPr lvl="1" algn="just"/>
            <a:r>
              <a:rPr lang="en-US" sz="2000" dirty="0"/>
              <a:t>Need to create in each Arab country a steering committee for the implementation of digital radio and coordination between the different stakeholders</a:t>
            </a:r>
            <a:r>
              <a:rPr lang="fr-FR" sz="2000" dirty="0"/>
              <a:t> (</a:t>
            </a:r>
            <a:r>
              <a:rPr lang="en-US" sz="2000" dirty="0"/>
              <a:t>Only Tunisia &amp; Saudi Arabia has started the creation of such committees</a:t>
            </a:r>
            <a:r>
              <a:rPr lang="fr-FR" sz="2000" dirty="0"/>
              <a:t>)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000" b="1" dirty="0"/>
              <a:t>Receivers</a:t>
            </a:r>
            <a:r>
              <a:rPr lang="fr-FR" sz="2000" b="1" dirty="0"/>
              <a:t> </a:t>
            </a:r>
            <a:r>
              <a:rPr lang="en-US" sz="2000" b="1" dirty="0"/>
              <a:t>availability</a:t>
            </a:r>
            <a:r>
              <a:rPr lang="fr-FR" sz="2000" b="1" dirty="0"/>
              <a:t> </a:t>
            </a:r>
            <a:endParaRPr lang="en-US" sz="2000" dirty="0"/>
          </a:p>
          <a:p>
            <a:pPr lvl="1"/>
            <a:r>
              <a:rPr lang="en-US" sz="2000" dirty="0"/>
              <a:t>The receivers are not yet available in the Arab region with the exception of Saudi Arabia, which has around 2% of new cars fitted with digital radio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. Cars &amp; Portable receivers Manufacturers are invited to approach the territory with an aggressive marketing campaign, Tunisia working on law for Tax Exemption for the receivers.</a:t>
            </a:r>
            <a:endParaRPr lang="fr-F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000" b="1" dirty="0"/>
              <a:t>Broadcasters</a:t>
            </a:r>
            <a:r>
              <a:rPr lang="fr-FR" sz="2000" b="1" dirty="0"/>
              <a:t> </a:t>
            </a:r>
            <a:r>
              <a:rPr lang="en-US" sz="2000" b="1" dirty="0"/>
              <a:t>readiness</a:t>
            </a:r>
          </a:p>
          <a:p>
            <a:pPr lvl="1"/>
            <a:r>
              <a:rPr lang="en-US" sz="2000" dirty="0"/>
              <a:t>Arab Broadcasters do </a:t>
            </a:r>
            <a:r>
              <a:rPr lang="fr-FR" sz="2000" dirty="0"/>
              <a:t>not </a:t>
            </a:r>
            <a:r>
              <a:rPr lang="en-US" sz="2000" dirty="0"/>
              <a:t>lack</a:t>
            </a:r>
            <a:r>
              <a:rPr lang="fr-FR" sz="2000" dirty="0"/>
              <a:t> the </a:t>
            </a:r>
            <a:r>
              <a:rPr lang="en-US" sz="2000" dirty="0"/>
              <a:t>well </a:t>
            </a:r>
            <a:r>
              <a:rPr lang="fr-FR" sz="2000" dirty="0"/>
              <a:t>to go digital.</a:t>
            </a:r>
            <a:endParaRPr lang="en-US" sz="2000" dirty="0"/>
          </a:p>
          <a:p>
            <a:pPr lvl="1"/>
            <a:r>
              <a:rPr lang="en-US" sz="2000" dirty="0"/>
              <a:t>Huge work awaits broadcasters to speed up the introduction of digital radio in their countries</a:t>
            </a:r>
          </a:p>
          <a:p>
            <a:pPr lvl="1"/>
            <a:r>
              <a:rPr lang="en-US" sz="2000" dirty="0"/>
              <a:t>Close and rational coordination is required between the various stakeholders</a:t>
            </a:r>
          </a:p>
          <a:p>
            <a:pPr lvl="1"/>
            <a:r>
              <a:rPr lang="en-US" sz="2000" dirty="0"/>
              <a:t>Additional action and Big efforts are needed for: </a:t>
            </a:r>
            <a:r>
              <a:rPr lang="fr-FR" sz="2000" dirty="0"/>
              <a:t>Marketing Issue, Commercialisations.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50627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9727" y="265975"/>
            <a:ext cx="10515600" cy="934176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Future and </a:t>
            </a:r>
            <a:r>
              <a:rPr lang="fr-FR" dirty="0" err="1">
                <a:solidFill>
                  <a:schemeClr val="accent1">
                    <a:lumMod val="75000"/>
                  </a:schemeClr>
                </a:solidFill>
              </a:rPr>
              <a:t>Opportunities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9036" y="1473085"/>
            <a:ext cx="11433573" cy="2935629"/>
          </a:xfrm>
        </p:spPr>
        <p:txBody>
          <a:bodyPr/>
          <a:lstStyle/>
          <a:p>
            <a:pPr lvl="0"/>
            <a:r>
              <a:rPr lang="en-US" b="1" dirty="0"/>
              <a:t>Digital radio (DAB) Benefits</a:t>
            </a:r>
          </a:p>
          <a:p>
            <a:pPr lvl="0"/>
            <a:r>
              <a:rPr lang="en-US" b="1" dirty="0"/>
              <a:t>Progress of DAB+ in the arab region</a:t>
            </a:r>
          </a:p>
          <a:p>
            <a:pPr lvl="0"/>
            <a:r>
              <a:rPr lang="en-US" b="1" dirty="0"/>
              <a:t>Marketing Issue</a:t>
            </a:r>
          </a:p>
          <a:p>
            <a:pPr lvl="0"/>
            <a:r>
              <a:rPr lang="en-US" b="1" dirty="0"/>
              <a:t>Commercialization.</a:t>
            </a:r>
          </a:p>
        </p:txBody>
      </p:sp>
    </p:spTree>
    <p:extLst>
      <p:ext uri="{BB962C8B-B14F-4D97-AF65-F5344CB8AC3E}">
        <p14:creationId xmlns:p14="http://schemas.microsoft.com/office/powerpoint/2010/main" val="3755291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330292"/>
            <a:ext cx="10515600" cy="981528"/>
          </a:xfrm>
        </p:spPr>
        <p:txBody>
          <a:bodyPr/>
          <a:lstStyle/>
          <a:p>
            <a:pPr algn="ctr"/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Digital radio (DAB)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Benefits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3400" y="131181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en-US" dirty="0"/>
              <a:t>New options for DAB transmission networks allow for network design flexibility</a:t>
            </a:r>
          </a:p>
          <a:p>
            <a:r>
              <a:rPr lang="en-US" dirty="0"/>
              <a:t>Advancements in energy efficiency help reduce long term operating costs</a:t>
            </a:r>
          </a:p>
          <a:p>
            <a:r>
              <a:rPr lang="en-US" dirty="0"/>
              <a:t>Multiple options can allow for cost effective redundancy for transmitters and links</a:t>
            </a:r>
          </a:p>
          <a:p>
            <a:r>
              <a:rPr lang="en-US" dirty="0"/>
              <a:t>More configurations and modulation capabilities could improve network deployments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5468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DAB+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progress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 in the Arab </a:t>
            </a:r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region</a:t>
            </a:r>
            <a:endParaRPr lang="fr-FR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FB936E-6709-4205-B71F-2AF6BDBC3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298" y="978226"/>
            <a:ext cx="9729565" cy="543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561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1811" y="239290"/>
            <a:ext cx="10515600" cy="950609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Marketing Issue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41811" y="432253"/>
            <a:ext cx="10515600" cy="952410"/>
          </a:xfrm>
        </p:spPr>
        <p:txBody>
          <a:bodyPr>
            <a:normAutofit fontScale="85000" lnSpcReduction="10000"/>
          </a:bodyPr>
          <a:lstStyle/>
          <a:p>
            <a:endParaRPr lang="fr-FR" dirty="0"/>
          </a:p>
          <a:p>
            <a:r>
              <a:rPr lang="en-US" b="1" dirty="0"/>
              <a:t>Radio market evolving, with consumers wanting more from radio products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553" y="1382862"/>
            <a:ext cx="7506789" cy="504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19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943" y="1398905"/>
            <a:ext cx="10515600" cy="435133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Enrich the radio program schedules with new thematic programs of entertainment, culture and sport, advertisement, etc.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Promoting the automotive Market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Promoting communication to advertise the introduction od digital radio and sensitize the listener about the Digital Radio Benefits and New Features</a:t>
            </a: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5218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Marketing Issues</a:t>
            </a:r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0073A31-996D-4F1B-AA74-94281F60D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068" y="2621472"/>
            <a:ext cx="3020286" cy="190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250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0744" y="0"/>
            <a:ext cx="10515600" cy="767443"/>
          </a:xfrm>
        </p:spPr>
        <p:txBody>
          <a:bodyPr/>
          <a:lstStyle/>
          <a:p>
            <a:r>
              <a:rPr lang="fr-FR" sz="4000" dirty="0" err="1">
                <a:solidFill>
                  <a:schemeClr val="accent1">
                    <a:lumMod val="75000"/>
                  </a:schemeClr>
                </a:solidFill>
              </a:rPr>
              <a:t>Commercialization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7905" y="1325563"/>
            <a:ext cx="10515600" cy="3687308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2400" dirty="0"/>
              <a:t>ASBU has contributed immensely to promoting the commercialization of radio receivers through</a:t>
            </a:r>
          </a:p>
          <a:p>
            <a:pPr lvl="1" algn="just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the establishment of specifications for radio receivers</a:t>
            </a:r>
          </a:p>
          <a:p>
            <a:pPr lvl="1" algn="just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Arab Fonts specification in the receivers in coordination with DAB-TC</a:t>
            </a:r>
          </a:p>
          <a:p>
            <a:pPr lvl="1" algn="just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the implementation of a recommendation, in coordination with the ASMG (Arab Spectrum Regulator) to equip the new car park with digital radio receivers starting from 2020.</a:t>
            </a:r>
          </a:p>
          <a:p>
            <a:pPr marL="457200" lvl="1" indent="0" algn="just">
              <a:buNone/>
            </a:pP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lvl="1" indent="0" algn="just">
              <a:buNone/>
            </a:pP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  <a:p>
            <a:pPr lvl="1" algn="just"/>
            <a:endParaRPr lang="en-US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400" dirty="0"/>
              <a:t>Complementary actions are needed from the different stakeholders to promote the commercialization of Digital radio in the Arab Region</a:t>
            </a:r>
          </a:p>
          <a:p>
            <a:pPr marL="457200" lvl="1" indent="0" algn="just">
              <a:buNone/>
            </a:pPr>
            <a:endParaRPr lang="en-US" dirty="0"/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id="{61AC01B2-10D0-4BFA-8706-DFCD2D2165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" t="35195" r="2136" b="32280"/>
          <a:stretch/>
        </p:blipFill>
        <p:spPr>
          <a:xfrm>
            <a:off x="5257800" y="3581400"/>
            <a:ext cx="6206067" cy="113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2825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14922</TotalTime>
  <Words>506</Words>
  <Application>Microsoft Office PowerPoint</Application>
  <PresentationFormat>Widescreen</PresentationFormat>
  <Paragraphs>62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Adobe Arabic</vt:lpstr>
      <vt:lpstr>Arial</vt:lpstr>
      <vt:lpstr>Calibri</vt:lpstr>
      <vt:lpstr>Calibri Light</vt:lpstr>
      <vt:lpstr>Sakkal Majalla</vt:lpstr>
      <vt:lpstr>Wingdings</vt:lpstr>
      <vt:lpstr>Custom Design</vt:lpstr>
      <vt:lpstr>Digital Radio in the Arab Region: Challenges, Future and opportunities WorldDAB General Assembly 3 November 2020</vt:lpstr>
      <vt:lpstr>Current Challenges </vt:lpstr>
      <vt:lpstr>Current Challenges</vt:lpstr>
      <vt:lpstr>Future and Opportunities</vt:lpstr>
      <vt:lpstr>Digital radio (DAB) Benefits </vt:lpstr>
      <vt:lpstr>DAB+ progress in the Arab region</vt:lpstr>
      <vt:lpstr>Marketing Issue </vt:lpstr>
      <vt:lpstr>Marketing Issues</vt:lpstr>
      <vt:lpstr>Commercialization</vt:lpstr>
      <vt:lpstr>Commercialization: success indicators</vt:lpstr>
      <vt:lpstr>Conclusion: Key of Success is Collaboration &amp;Coordination between stakeholders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Bassil</dc:creator>
  <cp:keywords>DAB;receivers</cp:keywords>
  <cp:lastModifiedBy>Bernie ONeill</cp:lastModifiedBy>
  <cp:revision>294</cp:revision>
  <cp:lastPrinted>2020-10-22T11:44:37Z</cp:lastPrinted>
  <dcterms:created xsi:type="dcterms:W3CDTF">2017-04-05T08:20:20Z</dcterms:created>
  <dcterms:modified xsi:type="dcterms:W3CDTF">2020-10-26T10:37:30Z</dcterms:modified>
</cp:coreProperties>
</file>