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2462" r:id="rId2"/>
    <p:sldId id="2352" r:id="rId3"/>
    <p:sldId id="2334" r:id="rId4"/>
    <p:sldId id="2350" r:id="rId5"/>
    <p:sldId id="2474" r:id="rId6"/>
    <p:sldId id="2339" r:id="rId7"/>
    <p:sldId id="2465" r:id="rId8"/>
    <p:sldId id="2467" r:id="rId9"/>
    <p:sldId id="2472" r:id="rId10"/>
    <p:sldId id="2344" r:id="rId11"/>
    <p:sldId id="2466" r:id="rId12"/>
    <p:sldId id="2475" r:id="rId13"/>
    <p:sldId id="2343" r:id="rId14"/>
    <p:sldId id="2469" r:id="rId15"/>
    <p:sldId id="2470" r:id="rId16"/>
    <p:sldId id="2471" r:id="rId17"/>
    <p:sldId id="2468" r:id="rId18"/>
    <p:sldId id="1260" r:id="rId19"/>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825"/>
    <a:srgbClr val="27A4E8"/>
    <a:srgbClr val="00BDD2"/>
    <a:srgbClr val="86DD25"/>
    <a:srgbClr val="013492"/>
    <a:srgbClr val="0DEB00"/>
    <a:srgbClr val="2EE824"/>
    <a:srgbClr val="A40000"/>
    <a:srgbClr val="003399"/>
    <a:srgbClr val="2D4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3162" autoAdjust="0"/>
  </p:normalViewPr>
  <p:slideViewPr>
    <p:cSldViewPr showGuides="1">
      <p:cViewPr varScale="1">
        <p:scale>
          <a:sx n="69" d="100"/>
          <a:sy n="69" d="100"/>
        </p:scale>
        <p:origin x="920" y="48"/>
      </p:cViewPr>
      <p:guideLst>
        <p:guide orient="horz" pos="1620"/>
        <p:guide pos="2880"/>
      </p:guideLst>
    </p:cSldViewPr>
  </p:slideViewPr>
  <p:outlineViewPr>
    <p:cViewPr>
      <p:scale>
        <a:sx n="33" d="100"/>
        <a:sy n="33" d="100"/>
      </p:scale>
      <p:origin x="0" y="-19086"/>
    </p:cViewPr>
  </p:outlineViewPr>
  <p:notesTextViewPr>
    <p:cViewPr>
      <p:scale>
        <a:sx n="100" d="100"/>
        <a:sy n="100" d="100"/>
      </p:scale>
      <p:origin x="0" y="0"/>
    </p:cViewPr>
  </p:notesTextViewPr>
  <p:sorterViewPr>
    <p:cViewPr>
      <p:scale>
        <a:sx n="75" d="100"/>
        <a:sy n="75" d="100"/>
      </p:scale>
      <p:origin x="0" y="1386"/>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dirty="0"/>
          </a:p>
        </p:txBody>
      </p:sp>
      <p:sp>
        <p:nvSpPr>
          <p:cNvPr id="1843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dirty="0"/>
          </a:p>
        </p:txBody>
      </p:sp>
      <p:sp>
        <p:nvSpPr>
          <p:cNvPr id="1843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dirty="0"/>
          </a:p>
        </p:txBody>
      </p:sp>
      <p:sp>
        <p:nvSpPr>
          <p:cNvPr id="1843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589FE00D-05DD-FC49-A096-B8692107C6CE}" type="slidenum">
              <a:rPr lang="en-US"/>
              <a:pPr>
                <a:defRPr/>
              </a:pPr>
              <a:t>‹#›</a:t>
            </a:fld>
            <a:endParaRPr lang="en-US" dirty="0"/>
          </a:p>
        </p:txBody>
      </p:sp>
    </p:spTree>
    <p:extLst>
      <p:ext uri="{BB962C8B-B14F-4D97-AF65-F5344CB8AC3E}">
        <p14:creationId xmlns:p14="http://schemas.microsoft.com/office/powerpoint/2010/main" val="32460943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E6487612-E471-F842-B4F3-788694FD814E}" type="slidenum">
              <a:rPr lang="en-US"/>
              <a:pPr>
                <a:defRPr/>
              </a:pPr>
              <a:t>‹#›</a:t>
            </a:fld>
            <a:endParaRPr lang="en-US" dirty="0"/>
          </a:p>
        </p:txBody>
      </p:sp>
    </p:spTree>
    <p:extLst>
      <p:ext uri="{BB962C8B-B14F-4D97-AF65-F5344CB8AC3E}">
        <p14:creationId xmlns:p14="http://schemas.microsoft.com/office/powerpoint/2010/main" val="20722015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ＭＳ Ｐゴシック" pitchFamily="6" charset="-128"/>
      </a:defRPr>
    </a:lvl1pPr>
    <a:lvl2pPr marL="4572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2pPr>
    <a:lvl3pPr marL="9144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3pPr>
    <a:lvl4pPr marL="13716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4pPr>
    <a:lvl5pPr marL="18288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Welcome</a:t>
            </a:r>
          </a:p>
          <a:p>
            <a:pPr eaLnBrk="1" hangingPunct="1"/>
            <a:r>
              <a:rPr lang="en-US" dirty="0"/>
              <a:t>In this presentation I will provide some background on what Small Scale DAB is and how it came about.</a:t>
            </a:r>
          </a:p>
          <a:p>
            <a:pPr eaLnBrk="1" hangingPunct="1"/>
            <a:r>
              <a:rPr lang="en-US" dirty="0"/>
              <a:t>Next, Nick Piggott will provide further details of real world experiences with SS-DAB particularly in the UK.</a:t>
            </a:r>
          </a:p>
        </p:txBody>
      </p:sp>
    </p:spTree>
    <p:extLst>
      <p:ext uri="{BB962C8B-B14F-4D97-AF65-F5344CB8AC3E}">
        <p14:creationId xmlns:p14="http://schemas.microsoft.com/office/powerpoint/2010/main" val="243825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10</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As you can see the equipment required is very limited, based largely on the increasing power of modern processors, the ODR software and the low power of the transmissions</a:t>
            </a:r>
          </a:p>
          <a:p>
            <a:pPr eaLnBrk="1" hangingPunct="1"/>
            <a:r>
              <a:rPr lang="en-US" dirty="0"/>
              <a:t>The current system blocks are the same as a decade ago however the actual equipment has evolved.  Nick will provide some more details about the current system implementations.</a:t>
            </a:r>
          </a:p>
        </p:txBody>
      </p:sp>
    </p:spTree>
    <p:extLst>
      <p:ext uri="{BB962C8B-B14F-4D97-AF65-F5344CB8AC3E}">
        <p14:creationId xmlns:p14="http://schemas.microsoft.com/office/powerpoint/2010/main" val="237639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11</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So we see that ODR now provides software for most DAB functions</a:t>
            </a:r>
          </a:p>
          <a:p>
            <a:pPr eaLnBrk="1" hangingPunct="1"/>
            <a:r>
              <a:rPr lang="en-US" dirty="0"/>
              <a:t>Monitoring can be provided by low cost solutions, e.g. QIRX SDR for RF monitoring with a RTL_SDR dongle or Zabbix open source monitoring for IT systems</a:t>
            </a:r>
          </a:p>
          <a:p>
            <a:pPr eaLnBrk="1" hangingPunct="1"/>
            <a:r>
              <a:rPr lang="en-US" dirty="0"/>
              <a:t>The area covered is only limited by the regulation in each country, bigger Tx/antenna system will provide larger coverage area but at additional cost</a:t>
            </a:r>
          </a:p>
          <a:p>
            <a:pPr eaLnBrk="1" hangingPunct="1"/>
            <a:r>
              <a:rPr lang="en-US" dirty="0"/>
              <a:t>The solution </a:t>
            </a:r>
          </a:p>
          <a:p>
            <a:pPr eaLnBrk="1" hangingPunct="1"/>
            <a:r>
              <a:rPr lang="en-US" dirty="0"/>
              <a:t>Redundancy is generally not used to keep costs low</a:t>
            </a:r>
          </a:p>
        </p:txBody>
      </p:sp>
    </p:spTree>
    <p:extLst>
      <p:ext uri="{BB962C8B-B14F-4D97-AF65-F5344CB8AC3E}">
        <p14:creationId xmlns:p14="http://schemas.microsoft.com/office/powerpoint/2010/main" val="348805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12</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We see that the Bristol-Bath local commercial area (yellow) covers over 3 SS-DAB areas (red) – east and west Bristol, Bath, most of Weston-super-mare and parts to the north and east</a:t>
            </a:r>
          </a:p>
          <a:p>
            <a:pPr eaLnBrk="1" hangingPunct="1"/>
            <a:r>
              <a:rPr lang="en-US" dirty="0"/>
              <a:t>The Bristol city area is divided into 2 parts – </a:t>
            </a:r>
            <a:r>
              <a:rPr lang="en-US" dirty="0" err="1"/>
              <a:t>Severnside</a:t>
            </a:r>
            <a:r>
              <a:rPr lang="en-US" dirty="0"/>
              <a:t> Digital Radio for west Bristol and Bristol Digital Radio for East Bristol due to the OFCOM 40% population coverage limit relative to the local Commercial license area (yellow)</a:t>
            </a:r>
          </a:p>
        </p:txBody>
      </p:sp>
    </p:spTree>
    <p:extLst>
      <p:ext uri="{BB962C8B-B14F-4D97-AF65-F5344CB8AC3E}">
        <p14:creationId xmlns:p14="http://schemas.microsoft.com/office/powerpoint/2010/main" val="410294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13</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Local DAB area not in London</a:t>
            </a:r>
          </a:p>
          <a:p>
            <a:pPr eaLnBrk="1" hangingPunct="1"/>
            <a:r>
              <a:rPr lang="en-US" dirty="0"/>
              <a:t>So the cost of commercial radio service of SS-DAB is around 1/10 of a Local area but covers about ¼ of the area (or population?) with Community radio focused on a specific area such as ¼ of a Local area being around 1/40</a:t>
            </a:r>
            <a:r>
              <a:rPr lang="en-US" baseline="30000" dirty="0"/>
              <a:t>th</a:t>
            </a:r>
            <a:r>
              <a:rPr lang="en-US" dirty="0"/>
              <a:t> of the cost.  No wonder SS-DAB is popular with community radio in the UK</a:t>
            </a:r>
          </a:p>
        </p:txBody>
      </p:sp>
    </p:spTree>
    <p:extLst>
      <p:ext uri="{BB962C8B-B14F-4D97-AF65-F5344CB8AC3E}">
        <p14:creationId xmlns:p14="http://schemas.microsoft.com/office/powerpoint/2010/main" val="3055202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14</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1496390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15</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2848070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16</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429208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17</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The technical enhancements come from the ODR software team, while the reliability, efficiency and cost are products of continuing technical advancement in computer and RF engineering.</a:t>
            </a:r>
          </a:p>
          <a:p>
            <a:pPr eaLnBrk="1" hangingPunct="1"/>
            <a:endParaRPr lang="en-US" dirty="0"/>
          </a:p>
          <a:p>
            <a:pPr eaLnBrk="1" hangingPunct="1"/>
            <a:r>
              <a:rPr lang="en-US" dirty="0"/>
              <a:t>Watch this space as it may provide new opportunities in your country.</a:t>
            </a:r>
          </a:p>
          <a:p>
            <a:pPr eaLnBrk="1" hangingPunct="1"/>
            <a:endParaRPr lang="en-US" dirty="0"/>
          </a:p>
          <a:p>
            <a:pPr eaLnBrk="1" hangingPunct="1"/>
            <a:r>
              <a:rPr lang="en-US" dirty="0"/>
              <a:t>And with that I will pass over to Nick Piggott to provide the real world details of how SS-DAB was established in Bristol</a:t>
            </a:r>
          </a:p>
        </p:txBody>
      </p:sp>
    </p:spTree>
    <p:extLst>
      <p:ext uri="{BB962C8B-B14F-4D97-AF65-F5344CB8AC3E}">
        <p14:creationId xmlns:p14="http://schemas.microsoft.com/office/powerpoint/2010/main" val="2397635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Please contact me if you would like to discuss any of this or other DAB+ aspects.</a:t>
            </a:r>
            <a:endParaRPr lang="en-GB" dirty="0"/>
          </a:p>
        </p:txBody>
      </p:sp>
    </p:spTree>
    <p:extLst>
      <p:ext uri="{BB962C8B-B14F-4D97-AF65-F5344CB8AC3E}">
        <p14:creationId xmlns:p14="http://schemas.microsoft.com/office/powerpoint/2010/main" val="409315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2</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endParaRPr lang="en-US" dirty="0"/>
          </a:p>
        </p:txBody>
      </p:sp>
    </p:spTree>
    <p:extLst>
      <p:ext uri="{BB962C8B-B14F-4D97-AF65-F5344CB8AC3E}">
        <p14:creationId xmlns:p14="http://schemas.microsoft.com/office/powerpoint/2010/main" val="61474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3</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GB" sz="1800" dirty="0">
                <a:effectLst/>
                <a:latin typeface="Calibri" panose="020F0502020204030204" pitchFamily="34" charset="0"/>
                <a:ea typeface="Calibri" panose="020F0502020204030204" pitchFamily="34" charset="0"/>
              </a:rPr>
              <a:t>We note that this type of DAB approach to implementation is called "Small Scale DAB" in the UK because of the statutory coverage limits to limit competition with the existing multiplex operators. It's not a fundamental characteristic of the technology. Perhaps a better </a:t>
            </a:r>
            <a:r>
              <a:rPr lang="en-GB" sz="1800" dirty="0" err="1">
                <a:effectLst/>
                <a:latin typeface="Calibri" panose="020F0502020204030204" pitchFamily="34" charset="0"/>
                <a:ea typeface="Calibri" panose="020F0502020204030204" pitchFamily="34" charset="0"/>
              </a:rPr>
              <a:t>nterm</a:t>
            </a:r>
            <a:r>
              <a:rPr lang="en-GB" sz="1800" dirty="0">
                <a:effectLst/>
                <a:latin typeface="Calibri" panose="020F0502020204030204" pitchFamily="34" charset="0"/>
                <a:ea typeface="Calibri" panose="020F0502020204030204" pitchFamily="34" charset="0"/>
              </a:rPr>
              <a:t> would be ODR-DAB but we will stick to SS-DAB for this presentation</a:t>
            </a:r>
            <a:endParaRPr lang="en-US" dirty="0"/>
          </a:p>
        </p:txBody>
      </p:sp>
    </p:spTree>
    <p:extLst>
      <p:ext uri="{BB962C8B-B14F-4D97-AF65-F5344CB8AC3E}">
        <p14:creationId xmlns:p14="http://schemas.microsoft.com/office/powerpoint/2010/main" val="125865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4</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So we see that from humble beginnings as a tool for experimentation and improvement the ODR tools gradually became open source for all to use and contribute</a:t>
            </a:r>
          </a:p>
        </p:txBody>
      </p:sp>
    </p:spTree>
    <p:extLst>
      <p:ext uri="{BB962C8B-B14F-4D97-AF65-F5344CB8AC3E}">
        <p14:creationId xmlns:p14="http://schemas.microsoft.com/office/powerpoint/2010/main" val="358255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5</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Now we see widespread use of SS-DAB in UK, Switzerland</a:t>
            </a:r>
          </a:p>
        </p:txBody>
      </p:sp>
    </p:spTree>
    <p:extLst>
      <p:ext uri="{BB962C8B-B14F-4D97-AF65-F5344CB8AC3E}">
        <p14:creationId xmlns:p14="http://schemas.microsoft.com/office/powerpoint/2010/main" val="4204531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6</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Note that this map is indicative only and is a few years old and as such does not capture all current activity, especially in the UK where SS-DAB is advancing rapidly. </a:t>
            </a:r>
          </a:p>
        </p:txBody>
      </p:sp>
    </p:spTree>
    <p:extLst>
      <p:ext uri="{BB962C8B-B14F-4D97-AF65-F5344CB8AC3E}">
        <p14:creationId xmlns:p14="http://schemas.microsoft.com/office/powerpoint/2010/main" val="327170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7</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We are now up to round 4, which will be followed by round 5, Nick will provide more specifics about this.</a:t>
            </a:r>
          </a:p>
        </p:txBody>
      </p:sp>
    </p:spTree>
    <p:extLst>
      <p:ext uri="{BB962C8B-B14F-4D97-AF65-F5344CB8AC3E}">
        <p14:creationId xmlns:p14="http://schemas.microsoft.com/office/powerpoint/2010/main" val="1429610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8</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eaLnBrk="1" hangingPunct="1"/>
            <a:r>
              <a:rPr lang="en-US" dirty="0"/>
              <a:t>In some cases the community radio stations may also be part owners of the local multiplex operator</a:t>
            </a:r>
          </a:p>
          <a:p>
            <a:pPr eaLnBrk="1" hangingPunct="1"/>
            <a:endParaRPr lang="en-US" dirty="0"/>
          </a:p>
          <a:p>
            <a:pPr eaLnBrk="1" hangingPunct="1"/>
            <a:r>
              <a:rPr lang="en-US" dirty="0"/>
              <a:t>There are now commercial SS-DAB service providers such as </a:t>
            </a:r>
            <a:r>
              <a:rPr lang="en-US" dirty="0" err="1"/>
              <a:t>Viamux</a:t>
            </a:r>
            <a:r>
              <a:rPr lang="en-US" dirty="0"/>
              <a:t> for SS-DAB systems and expertise, and </a:t>
            </a:r>
            <a:r>
              <a:rPr lang="en-US" dirty="0" err="1"/>
              <a:t>OpenDAB</a:t>
            </a:r>
            <a:endParaRPr lang="en-US" dirty="0"/>
          </a:p>
        </p:txBody>
      </p:sp>
    </p:spTree>
    <p:extLst>
      <p:ext uri="{BB962C8B-B14F-4D97-AF65-F5344CB8AC3E}">
        <p14:creationId xmlns:p14="http://schemas.microsoft.com/office/powerpoint/2010/main" val="1314820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7" name="Rectangle 7"/>
          <p:cNvSpPr>
            <a:spLocks noGrp="1" noChangeArrowheads="1"/>
          </p:cNvSpPr>
          <p:nvPr>
            <p:ph type="sldNum" sz="quarter" idx="5"/>
          </p:nvPr>
        </p:nvSpPr>
        <p:spPr>
          <a:xfrm>
            <a:off x="3849688" y="9428243"/>
            <a:ext cx="2946400" cy="496808"/>
          </a:xfrm>
          <a:prstGeom prst="rect">
            <a:avLst/>
          </a:prstGeom>
          <a:noFill/>
          <a:ln>
            <a:miter lim="800000"/>
            <a:headEnd/>
            <a:tailEnd/>
          </a:ln>
        </p:spPr>
        <p:txBody>
          <a:bodyPr lIns="91138" tIns="45569" rIns="91138" bIns="45569"/>
          <a:lstStyle/>
          <a:p>
            <a:pPr defTabSz="949600"/>
            <a:fld id="{33ECF9DD-4A0B-47FD-94E6-55B1C92C9CEF}" type="slidenum">
              <a:rPr lang="en-GB" smtClean="0"/>
              <a:pPr defTabSz="949600"/>
              <a:t>9</a:t>
            </a:fld>
            <a:endParaRPr lang="en-GB"/>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a:xfrm>
            <a:off x="680247" y="4715197"/>
            <a:ext cx="5437188" cy="979821"/>
          </a:xfrm>
          <a:noFill/>
        </p:spPr>
        <p:txBody>
          <a:bodyPr lIns="90284" tIns="45143" rIns="90284" bIns="45143"/>
          <a:lstStyle/>
          <a:p>
            <a:pPr marL="0" indent="0">
              <a:spcBef>
                <a:spcPts val="0"/>
              </a:spcBef>
              <a:spcAft>
                <a:spcPts val="0"/>
              </a:spcAft>
              <a:buFont typeface="Times" charset="0"/>
              <a:buNone/>
            </a:pPr>
            <a:r>
              <a:rPr lang="en-AU" sz="1200" kern="0" dirty="0"/>
              <a:t>SS-DAB operates as a star network typically with the Multiplexer at the Transmitter site</a:t>
            </a:r>
          </a:p>
          <a:p>
            <a:pPr marL="0" indent="0">
              <a:spcBef>
                <a:spcPts val="0"/>
              </a:spcBef>
              <a:spcAft>
                <a:spcPts val="0"/>
              </a:spcAft>
              <a:buFont typeface="Times" charset="0"/>
              <a:buNone/>
            </a:pPr>
            <a:r>
              <a:rPr lang="en-AU" sz="1200" kern="0" dirty="0"/>
              <a:t>Audio encoders at broadcasters’ studios or multiplexer site</a:t>
            </a:r>
          </a:p>
          <a:p>
            <a:pPr marL="0" indent="0">
              <a:spcBef>
                <a:spcPts val="0"/>
              </a:spcBef>
              <a:spcAft>
                <a:spcPts val="0"/>
              </a:spcAft>
              <a:buFont typeface="Times" charset="0"/>
              <a:buNone/>
            </a:pPr>
            <a:r>
              <a:rPr lang="en-AU" sz="1200" kern="0" dirty="0"/>
              <a:t>The multiplexer / transmitter site is generally not at a broadcaster’s studio site</a:t>
            </a:r>
          </a:p>
          <a:p>
            <a:pPr eaLnBrk="1" hangingPunct="1"/>
            <a:endParaRPr lang="en-US" dirty="0"/>
          </a:p>
          <a:p>
            <a:pPr eaLnBrk="1" hangingPunct="1"/>
            <a:r>
              <a:rPr lang="en-US" dirty="0"/>
              <a:t>Audio encoders and Multiplexer run on low cost PC platforms with Linux OS</a:t>
            </a:r>
          </a:p>
          <a:p>
            <a:pPr eaLnBrk="1" hangingPunct="1"/>
            <a:r>
              <a:rPr lang="en-US" dirty="0"/>
              <a:t>The modulator typically uses an Ettus B200 Software Defined Radio unit</a:t>
            </a:r>
          </a:p>
          <a:p>
            <a:pPr eaLnBrk="1" hangingPunct="1"/>
            <a:r>
              <a:rPr lang="en-US" dirty="0"/>
              <a:t>The filter is a mechanical cavity type</a:t>
            </a:r>
          </a:p>
          <a:p>
            <a:pPr eaLnBrk="1" hangingPunct="1"/>
            <a:r>
              <a:rPr lang="en-US" dirty="0"/>
              <a:t>The antenna is typically a dipole, folded dipole, sometimes a 2 element array or a co-linear</a:t>
            </a:r>
          </a:p>
          <a:p>
            <a:pPr eaLnBrk="1" hangingPunct="1"/>
            <a:endParaRPr lang="en-US" dirty="0"/>
          </a:p>
          <a:p>
            <a:pPr eaLnBrk="1" hangingPunct="1"/>
            <a:r>
              <a:rPr lang="en-US" dirty="0"/>
              <a:t>Note that there is no GPS receiver shown, GPS sync is essential for SFN operation and may be integrated into the exciter of done separately.</a:t>
            </a:r>
          </a:p>
        </p:txBody>
      </p:sp>
    </p:spTree>
    <p:extLst>
      <p:ext uri="{BB962C8B-B14F-4D97-AF65-F5344CB8AC3E}">
        <p14:creationId xmlns:p14="http://schemas.microsoft.com/office/powerpoint/2010/main" val="3747449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White 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accent3"/>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2"/>
                </a:solidFill>
              </a:defRPr>
            </a:lvl1pPr>
          </a:lstStyle>
          <a:p>
            <a:pPr>
              <a:defRPr/>
            </a:pPr>
            <a:r>
              <a:rPr lang="en-US" dirty="0"/>
              <a:t>© WorldDAB October 2018</a:t>
            </a:r>
          </a:p>
        </p:txBody>
      </p:sp>
      <p:pic>
        <p:nvPicPr>
          <p:cNvPr id="3" name="Picture 2">
            <a:extLst>
              <a:ext uri="{FF2B5EF4-FFF2-40B4-BE49-F238E27FC236}">
                <a16:creationId xmlns:a16="http://schemas.microsoft.com/office/drawing/2014/main" id="{08CD7183-4F81-174F-A6CA-699D3F558B31}"/>
              </a:ext>
            </a:extLst>
          </p:cNvPr>
          <p:cNvPicPr>
            <a:picLocks noChangeAspect="1"/>
          </p:cNvPicPr>
          <p:nvPr userDrawn="1"/>
        </p:nvPicPr>
        <p:blipFill>
          <a:blip r:embed="rId2"/>
          <a:stretch>
            <a:fillRect/>
          </a:stretch>
        </p:blipFill>
        <p:spPr>
          <a:xfrm>
            <a:off x="6537325" y="275005"/>
            <a:ext cx="2066925" cy="5365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539750" y="1419225"/>
            <a:ext cx="6911975" cy="331276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9750" y="1419225"/>
            <a:ext cx="3455988" cy="3312766"/>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571988" y="1419225"/>
            <a:ext cx="3456000" cy="331276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5470" y="1419225"/>
            <a:ext cx="3450268" cy="479822"/>
          </a:xfrm>
        </p:spPr>
        <p:txBody>
          <a:bodyPr anchor="t" anchorCtr="0"/>
          <a:lstStyle>
            <a:lvl1pPr marL="0" indent="0">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5" name="Text Placeholder 4"/>
          <p:cNvSpPr>
            <a:spLocks noGrp="1"/>
          </p:cNvSpPr>
          <p:nvPr>
            <p:ph type="body" sz="quarter" idx="3"/>
          </p:nvPr>
        </p:nvSpPr>
        <p:spPr>
          <a:xfrm>
            <a:off x="4578887" y="1419225"/>
            <a:ext cx="3449101" cy="479822"/>
          </a:xfrm>
        </p:spPr>
        <p:txBody>
          <a:bodyPr anchor="t" anchorCtr="0"/>
          <a:lstStyle>
            <a:lvl1pPr marL="0" indent="0">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
        <p:nvSpPr>
          <p:cNvPr id="8" name="Content Placeholder 2"/>
          <p:cNvSpPr>
            <a:spLocks noGrp="1"/>
          </p:cNvSpPr>
          <p:nvPr>
            <p:ph sz="half" idx="11"/>
          </p:nvPr>
        </p:nvSpPr>
        <p:spPr>
          <a:xfrm>
            <a:off x="539750" y="1995488"/>
            <a:ext cx="3455988" cy="273650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3"/>
          <p:cNvSpPr>
            <a:spLocks noGrp="1"/>
          </p:cNvSpPr>
          <p:nvPr>
            <p:ph sz="half" idx="2"/>
          </p:nvPr>
        </p:nvSpPr>
        <p:spPr>
          <a:xfrm>
            <a:off x="4571988" y="1995489"/>
            <a:ext cx="3456000" cy="273650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2"/>
          <p:cNvSpPr>
            <a:spLocks noGrp="1" noChangeArrowheads="1"/>
          </p:cNvSpPr>
          <p:nvPr>
            <p:ph type="title"/>
          </p:nvPr>
        </p:nvSpPr>
        <p:spPr bwMode="auto">
          <a:xfrm>
            <a:off x="539750" y="268287"/>
            <a:ext cx="7776666" cy="574675"/>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ull Bleed Image">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5143499"/>
          </a:xfrm>
        </p:spPr>
        <p:txBody>
          <a:bodyPr/>
          <a:lstStyle/>
          <a:p>
            <a:pPr lvl="0"/>
            <a:endParaRPr lang="en-US" dirty="0"/>
          </a:p>
        </p:txBody>
      </p:sp>
      <p:sp>
        <p:nvSpPr>
          <p:cNvPr id="2" name="Title 1"/>
          <p:cNvSpPr>
            <a:spLocks noGrp="1"/>
          </p:cNvSpPr>
          <p:nvPr>
            <p:ph type="title"/>
          </p:nvPr>
        </p:nvSpPr>
        <p:spPr/>
        <p:txBody>
          <a:bodyPr/>
          <a:lstStyle/>
          <a:p>
            <a:r>
              <a:rPr lang="en-GB"/>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asic page">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28247" y="839096"/>
            <a:ext cx="8481898" cy="3637650"/>
          </a:xfrm>
        </p:spPr>
        <p:txBody>
          <a:bodyPr lIns="90000" tIns="46800" rIns="90000" bIns="46800"/>
          <a:lstStyle>
            <a:lvl1pPr>
              <a:spcBef>
                <a:spcPts val="1350"/>
              </a:spcBef>
              <a:spcAft>
                <a:spcPts val="450"/>
              </a:spcAft>
              <a:defRPr/>
            </a:lvl1pPr>
            <a:lvl2pPr marL="271463" indent="-135731">
              <a:spcBef>
                <a:spcPts val="450"/>
              </a:spcBef>
              <a:spcAft>
                <a:spcPts val="450"/>
              </a:spcAft>
              <a:buFont typeface="Arial" pitchFamily="34" charset="0"/>
              <a:buChar char="-"/>
              <a:defRPr/>
            </a:lvl2pPr>
            <a:lvl3pPr marL="402431" indent="-130969">
              <a:spcBef>
                <a:spcPts val="225"/>
              </a:spcBef>
              <a:spcAft>
                <a:spcPts val="225"/>
              </a:spcAft>
              <a:buFont typeface="Wingdings" pitchFamily="2" charset="2"/>
              <a:buChar char="§"/>
              <a:defRPr/>
            </a:lvl3pPr>
            <a:lvl4pPr>
              <a:spcBef>
                <a:spcPts val="450"/>
              </a:spcBef>
              <a:spcAft>
                <a:spcPts val="450"/>
              </a:spcAft>
              <a:defRPr/>
            </a:lvl4pPr>
            <a:lvl5pPr>
              <a:spcBef>
                <a:spcPts val="45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GB" dirty="0"/>
              <a:t>Fourth level</a:t>
            </a:r>
          </a:p>
        </p:txBody>
      </p:sp>
      <p:cxnSp>
        <p:nvCxnSpPr>
          <p:cNvPr id="17" name="Straight Connector 16"/>
          <p:cNvCxnSpPr/>
          <p:nvPr userDrawn="1"/>
        </p:nvCxnSpPr>
        <p:spPr>
          <a:xfrm>
            <a:off x="328246" y="708542"/>
            <a:ext cx="8483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328247" y="205689"/>
            <a:ext cx="8481898" cy="502853"/>
          </a:xfrm>
        </p:spPr>
        <p:txBody>
          <a:bodyPr tIns="36000" bIns="36000"/>
          <a:lstStyle>
            <a:lvl1pPr>
              <a:defRPr lang="en-US" b="1" smtClean="0"/>
            </a:lvl1pPr>
          </a:lstStyle>
          <a:p>
            <a:r>
              <a:rPr lang="en-US" dirty="0"/>
              <a:t>Click to edit Master title style</a:t>
            </a:r>
            <a:endParaRPr lang="en-GB" dirty="0"/>
          </a:p>
        </p:txBody>
      </p:sp>
    </p:spTree>
    <p:extLst>
      <p:ext uri="{BB962C8B-B14F-4D97-AF65-F5344CB8AC3E}">
        <p14:creationId xmlns:p14="http://schemas.microsoft.com/office/powerpoint/2010/main" val="192397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basic page">
    <p:spTree>
      <p:nvGrpSpPr>
        <p:cNvPr id="1" name=""/>
        <p:cNvGrpSpPr/>
        <p:nvPr/>
      </p:nvGrpSpPr>
      <p:grpSpPr>
        <a:xfrm>
          <a:off x="0" y="0"/>
          <a:ext cx="0" cy="0"/>
          <a:chOff x="0" y="0"/>
          <a:chExt cx="0" cy="0"/>
        </a:xfrm>
      </p:grpSpPr>
      <p:sp>
        <p:nvSpPr>
          <p:cNvPr id="16" name="Text Placeholder 15"/>
          <p:cNvSpPr>
            <a:spLocks noGrp="1"/>
          </p:cNvSpPr>
          <p:nvPr>
            <p:ph type="body" sz="quarter" idx="13"/>
          </p:nvPr>
        </p:nvSpPr>
        <p:spPr>
          <a:xfrm>
            <a:off x="328247" y="839096"/>
            <a:ext cx="8481898" cy="3637650"/>
          </a:xfrm>
        </p:spPr>
        <p:txBody>
          <a:bodyPr lIns="90000" tIns="46800" rIns="90000" bIns="46800"/>
          <a:lstStyle>
            <a:lvl1pPr>
              <a:spcBef>
                <a:spcPts val="1350"/>
              </a:spcBef>
              <a:spcAft>
                <a:spcPts val="450"/>
              </a:spcAft>
              <a:defRPr/>
            </a:lvl1pPr>
            <a:lvl2pPr marL="271463" indent="-135731">
              <a:spcBef>
                <a:spcPts val="450"/>
              </a:spcBef>
              <a:spcAft>
                <a:spcPts val="450"/>
              </a:spcAft>
              <a:buFont typeface="Arial" pitchFamily="34" charset="0"/>
              <a:buChar char="-"/>
              <a:defRPr/>
            </a:lvl2pPr>
            <a:lvl3pPr marL="402431" indent="-130969">
              <a:spcBef>
                <a:spcPts val="225"/>
              </a:spcBef>
              <a:spcAft>
                <a:spcPts val="225"/>
              </a:spcAft>
              <a:buFont typeface="Wingdings" pitchFamily="2" charset="2"/>
              <a:buChar char="§"/>
              <a:defRPr/>
            </a:lvl3pPr>
            <a:lvl4pPr>
              <a:spcBef>
                <a:spcPts val="450"/>
              </a:spcBef>
              <a:spcAft>
                <a:spcPts val="450"/>
              </a:spcAft>
              <a:defRPr/>
            </a:lvl4pPr>
            <a:lvl5pPr>
              <a:spcBef>
                <a:spcPts val="450"/>
              </a:spcBef>
              <a:spcAft>
                <a:spcPts val="450"/>
              </a:spcAft>
              <a:defRPr/>
            </a:lvl5pPr>
          </a:lstStyle>
          <a:p>
            <a:pPr lvl="0"/>
            <a:r>
              <a:rPr lang="en-US" dirty="0"/>
              <a:t>Click to edit Master text styles</a:t>
            </a:r>
          </a:p>
          <a:p>
            <a:pPr lvl="1"/>
            <a:r>
              <a:rPr lang="en-US" dirty="0"/>
              <a:t>Second level</a:t>
            </a:r>
          </a:p>
          <a:p>
            <a:pPr lvl="2"/>
            <a:r>
              <a:rPr lang="en-US" dirty="0"/>
              <a:t>Third level</a:t>
            </a:r>
          </a:p>
          <a:p>
            <a:pPr lvl="3"/>
            <a:r>
              <a:rPr lang="en-GB" dirty="0"/>
              <a:t>Fourth level</a:t>
            </a:r>
          </a:p>
        </p:txBody>
      </p:sp>
      <p:cxnSp>
        <p:nvCxnSpPr>
          <p:cNvPr id="17" name="Straight Connector 16"/>
          <p:cNvCxnSpPr/>
          <p:nvPr userDrawn="1"/>
        </p:nvCxnSpPr>
        <p:spPr>
          <a:xfrm>
            <a:off x="328246" y="708542"/>
            <a:ext cx="84831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4"/>
          </p:nvPr>
        </p:nvSpPr>
        <p:spPr>
          <a:xfrm>
            <a:off x="1658816" y="4819650"/>
            <a:ext cx="6841881" cy="219075"/>
          </a:xfrm>
        </p:spPr>
        <p:txBody>
          <a:bodyPr/>
          <a:lstStyle/>
          <a:p>
            <a:pPr lvl="0"/>
            <a:r>
              <a:rPr lang="en-US" dirty="0"/>
              <a:t>Click to edit Master text styles</a:t>
            </a:r>
            <a:endParaRPr lang="en-GB" dirty="0"/>
          </a:p>
        </p:txBody>
      </p:sp>
      <p:sp>
        <p:nvSpPr>
          <p:cNvPr id="6" name="Title 5"/>
          <p:cNvSpPr>
            <a:spLocks noGrp="1"/>
          </p:cNvSpPr>
          <p:nvPr>
            <p:ph type="title"/>
          </p:nvPr>
        </p:nvSpPr>
        <p:spPr>
          <a:xfrm>
            <a:off x="328247" y="205689"/>
            <a:ext cx="8481898" cy="502853"/>
          </a:xfrm>
        </p:spPr>
        <p:txBody>
          <a:bodyPr tIns="36000" bIns="36000"/>
          <a:lstStyle>
            <a:lvl1pPr>
              <a:defRPr lang="en-US" b="1" smtClean="0"/>
            </a:lvl1pPr>
          </a:lstStyle>
          <a:p>
            <a:r>
              <a:rPr lang="en-US" dirty="0"/>
              <a:t>Click to edit Master title style</a:t>
            </a:r>
            <a:endParaRPr lang="en-GB" dirty="0"/>
          </a:p>
        </p:txBody>
      </p:sp>
    </p:spTree>
    <p:extLst>
      <p:ext uri="{BB962C8B-B14F-4D97-AF65-F5344CB8AC3E}">
        <p14:creationId xmlns:p14="http://schemas.microsoft.com/office/powerpoint/2010/main" val="265433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lue Title Slide">
    <p:bg>
      <p:bgPr>
        <a:solidFill>
          <a:schemeClr val="accent3"/>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pic>
        <p:nvPicPr>
          <p:cNvPr id="3" name="Picture 2">
            <a:extLst>
              <a:ext uri="{FF2B5EF4-FFF2-40B4-BE49-F238E27FC236}">
                <a16:creationId xmlns:a16="http://schemas.microsoft.com/office/drawing/2014/main" id="{82C595A1-179C-1040-AAA2-93F11EEA1CC1}"/>
              </a:ext>
            </a:extLst>
          </p:cNvPr>
          <p:cNvPicPr>
            <a:picLocks noChangeAspect="1"/>
          </p:cNvPicPr>
          <p:nvPr userDrawn="1"/>
        </p:nvPicPr>
        <p:blipFill>
          <a:blip r:embed="rId2"/>
          <a:stretch>
            <a:fillRect/>
          </a:stretch>
        </p:blipFill>
        <p:spPr>
          <a:xfrm>
            <a:off x="6537999" y="286027"/>
            <a:ext cx="2066251" cy="536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Green Title Slide">
    <p:bg>
      <p:bgPr>
        <a:solidFill>
          <a:schemeClr val="accent4"/>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pic>
        <p:nvPicPr>
          <p:cNvPr id="3" name="Picture 2">
            <a:extLst>
              <a:ext uri="{FF2B5EF4-FFF2-40B4-BE49-F238E27FC236}">
                <a16:creationId xmlns:a16="http://schemas.microsoft.com/office/drawing/2014/main" id="{82C595A1-179C-1040-AAA2-93F11EEA1CC1}"/>
              </a:ext>
            </a:extLst>
          </p:cNvPr>
          <p:cNvPicPr>
            <a:picLocks noChangeAspect="1"/>
          </p:cNvPicPr>
          <p:nvPr userDrawn="1"/>
        </p:nvPicPr>
        <p:blipFill>
          <a:blip r:embed="rId2"/>
          <a:stretch>
            <a:fillRect/>
          </a:stretch>
        </p:blipFill>
        <p:spPr>
          <a:xfrm>
            <a:off x="6537999" y="286027"/>
            <a:ext cx="2066251" cy="536400"/>
          </a:xfrm>
          <a:prstGeom prst="rect">
            <a:avLst/>
          </a:prstGeom>
        </p:spPr>
      </p:pic>
    </p:spTree>
    <p:extLst>
      <p:ext uri="{BB962C8B-B14F-4D97-AF65-F5344CB8AC3E}">
        <p14:creationId xmlns:p14="http://schemas.microsoft.com/office/powerpoint/2010/main" val="273740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5688434" cy="1152525"/>
          </a:xfrm>
        </p:spPr>
        <p:txBody>
          <a:bodyPr wrap="square"/>
          <a:lstStyle>
            <a:lvl1pPr>
              <a:lnSpc>
                <a:spcPts val="4400"/>
              </a:lnSpc>
              <a:defRPr sz="4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bg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2"/>
                </a:solidFill>
              </a:defRPr>
            </a:lvl1pPr>
          </a:lstStyle>
          <a:p>
            <a:pPr>
              <a:defRPr/>
            </a:pPr>
            <a:r>
              <a:rPr lang="en-US" dirty="0"/>
              <a:t>© WorldDAB October 2018</a:t>
            </a:r>
          </a:p>
        </p:txBody>
      </p:sp>
      <p:pic>
        <p:nvPicPr>
          <p:cNvPr id="8" name="Picture 7">
            <a:extLst>
              <a:ext uri="{FF2B5EF4-FFF2-40B4-BE49-F238E27FC236}">
                <a16:creationId xmlns:a16="http://schemas.microsoft.com/office/drawing/2014/main" id="{3DF92041-D176-CA4E-94F4-7A497FA5C670}"/>
              </a:ext>
            </a:extLst>
          </p:cNvPr>
          <p:cNvPicPr>
            <a:picLocks noChangeAspect="1"/>
          </p:cNvPicPr>
          <p:nvPr userDrawn="1"/>
        </p:nvPicPr>
        <p:blipFill>
          <a:blip r:embed="rId2"/>
          <a:stretch>
            <a:fillRect/>
          </a:stretch>
        </p:blipFill>
        <p:spPr>
          <a:xfrm>
            <a:off x="6537325" y="268288"/>
            <a:ext cx="2066925" cy="5365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hit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3455988" cy="1152525"/>
          </a:xfrm>
        </p:spPr>
        <p:txBody>
          <a:bodyPr wrap="square"/>
          <a:lstStyle>
            <a:lvl1pPr>
              <a:lnSpc>
                <a:spcPts val="4400"/>
              </a:lnSpc>
              <a:defRPr sz="36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2"/>
                </a:solidFill>
              </a:defRPr>
            </a:lvl1pPr>
          </a:lstStyle>
          <a:p>
            <a:pPr>
              <a:defRPr/>
            </a:pPr>
            <a:r>
              <a:rPr lang="en-US" dirty="0"/>
              <a:t>© WorldDAB October 2018</a:t>
            </a:r>
          </a:p>
        </p:txBody>
      </p:sp>
      <p:sp>
        <p:nvSpPr>
          <p:cNvPr id="6" name="Content Placeholder 2"/>
          <p:cNvSpPr>
            <a:spLocks noGrp="1"/>
          </p:cNvSpPr>
          <p:nvPr>
            <p:ph idx="11"/>
          </p:nvPr>
        </p:nvSpPr>
        <p:spPr>
          <a:xfrm>
            <a:off x="4572000" y="0"/>
            <a:ext cx="4572000" cy="5143499"/>
          </a:xfrm>
        </p:spPr>
        <p:txBody>
          <a:body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3"/>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3455988" cy="1152525"/>
          </a:xfrm>
        </p:spPr>
        <p:txBody>
          <a:bodyPr wrap="square"/>
          <a:lstStyle>
            <a:lvl1pPr>
              <a:lnSpc>
                <a:spcPts val="4400"/>
              </a:lnSpc>
              <a:defRPr sz="36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tx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sp>
        <p:nvSpPr>
          <p:cNvPr id="6" name="Content Placeholder 2"/>
          <p:cNvSpPr>
            <a:spLocks noGrp="1"/>
          </p:cNvSpPr>
          <p:nvPr>
            <p:ph idx="11"/>
          </p:nvPr>
        </p:nvSpPr>
        <p:spPr>
          <a:xfrm>
            <a:off x="4572000" y="0"/>
            <a:ext cx="4572000" cy="5143499"/>
          </a:xfrm>
        </p:spPr>
        <p:txBody>
          <a:bodyPr/>
          <a:lstStyle/>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Black">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1995487"/>
            <a:ext cx="3455988" cy="1152525"/>
          </a:xfrm>
        </p:spPr>
        <p:txBody>
          <a:bodyPr wrap="square"/>
          <a:lstStyle>
            <a:lvl1pPr>
              <a:lnSpc>
                <a:spcPts val="4400"/>
              </a:lnSpc>
              <a:defRPr sz="36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539750" y="3724275"/>
            <a:ext cx="4032250" cy="647674"/>
          </a:xfrm>
        </p:spPr>
        <p:txBody>
          <a:bodyPr/>
          <a:lstStyle>
            <a:lvl1pPr marL="0" indent="0">
              <a:lnSpc>
                <a:spcPts val="2400"/>
              </a:lnSpc>
              <a:spcBef>
                <a:spcPct val="0"/>
              </a:spcBef>
              <a:buFont typeface="Times" pitchFamily="6" charset="0"/>
              <a:buNone/>
              <a:defRPr>
                <a:solidFill>
                  <a:schemeClr val="bg1"/>
                </a:solidFill>
              </a:defRPr>
            </a:lvl1pPr>
          </a:lstStyle>
          <a:p>
            <a:r>
              <a:rPr lang="en-US" dirty="0"/>
              <a:t>Click to edit Master subtitle style</a:t>
            </a:r>
          </a:p>
        </p:txBody>
      </p:sp>
      <p:sp>
        <p:nvSpPr>
          <p:cNvPr id="5" name="Rectangle 9"/>
          <p:cNvSpPr>
            <a:spLocks noGrp="1" noChangeArrowheads="1"/>
          </p:cNvSpPr>
          <p:nvPr>
            <p:ph type="ftr" sz="quarter" idx="10"/>
          </p:nvPr>
        </p:nvSpPr>
        <p:spPr/>
        <p:txBody>
          <a:bodyPr/>
          <a:lstStyle>
            <a:lvl1pPr>
              <a:defRPr>
                <a:solidFill>
                  <a:schemeClr val="bg1"/>
                </a:solidFill>
              </a:defRPr>
            </a:lvl1pPr>
          </a:lstStyle>
          <a:p>
            <a:pPr>
              <a:defRPr/>
            </a:pPr>
            <a:r>
              <a:rPr lang="en-US" dirty="0"/>
              <a:t>© WorldDAB October 2018</a:t>
            </a:r>
          </a:p>
        </p:txBody>
      </p:sp>
      <p:sp>
        <p:nvSpPr>
          <p:cNvPr id="6" name="Content Placeholder 2"/>
          <p:cNvSpPr>
            <a:spLocks noGrp="1"/>
          </p:cNvSpPr>
          <p:nvPr>
            <p:ph idx="11"/>
          </p:nvPr>
        </p:nvSpPr>
        <p:spPr>
          <a:xfrm>
            <a:off x="4572000" y="0"/>
            <a:ext cx="4572000" cy="5143499"/>
          </a:xfrm>
        </p:spPr>
        <p:txBody>
          <a:body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hasCustomPrompt="1"/>
          </p:nvPr>
        </p:nvSpPr>
        <p:spPr/>
        <p:txBody>
          <a:bodyPr/>
          <a:lstStyle>
            <a:lvl1pPr>
              <a:defRPr sz="4200"/>
            </a:lvl1pPr>
            <a:lvl2pPr>
              <a:defRPr sz="4200"/>
            </a:lvl2pPr>
            <a:lvl3pPr>
              <a:defRPr sz="4200"/>
            </a:lvl3pPr>
            <a:lvl4pPr>
              <a:defRPr sz="4200"/>
            </a:lvl4pPr>
            <a:lvl5pPr>
              <a:defRPr sz="4200"/>
            </a:lvl5pPr>
          </a:lstStyle>
          <a:p>
            <a:pPr lvl="0"/>
            <a:r>
              <a:rPr lang="en-GB" dirty="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extLst>
      <p:ext uri="{BB962C8B-B14F-4D97-AF65-F5344CB8AC3E}">
        <p14:creationId xmlns:p14="http://schemas.microsoft.com/office/powerpoint/2010/main" val="5040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7"/>
          <p:cNvSpPr>
            <a:spLocks noGrp="1" noChangeArrowheads="1"/>
          </p:cNvSpPr>
          <p:nvPr>
            <p:ph type="ftr" sz="quarter" idx="10"/>
          </p:nvPr>
        </p:nvSpPr>
        <p:spPr>
          <a:ln/>
        </p:spPr>
        <p:txBody>
          <a:bodyPr/>
          <a:lstStyle>
            <a:lvl1pPr>
              <a:defRPr/>
            </a:lvl1pPr>
          </a:lstStyle>
          <a:p>
            <a:pPr>
              <a:defRPr/>
            </a:pPr>
            <a:r>
              <a:rPr lang="en-US" dirty="0"/>
              <a:t>© WorldDAB October 2018</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39750" y="1419225"/>
            <a:ext cx="8064500" cy="33127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Grp="1" noChangeArrowheads="1"/>
          </p:cNvSpPr>
          <p:nvPr>
            <p:ph type="ftr" sz="quarter" idx="3"/>
          </p:nvPr>
        </p:nvSpPr>
        <p:spPr bwMode="auto">
          <a:xfrm>
            <a:off x="539750" y="4731990"/>
            <a:ext cx="4032250" cy="14481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800">
                <a:solidFill>
                  <a:schemeClr val="bg2"/>
                </a:solidFill>
                <a:latin typeface="Arial" charset="0"/>
              </a:defRPr>
            </a:lvl1pPr>
          </a:lstStyle>
          <a:p>
            <a:pPr>
              <a:defRPr/>
            </a:pPr>
            <a:r>
              <a:rPr lang="en-US" dirty="0"/>
              <a:t>© WorldDAB October 2018</a:t>
            </a:r>
          </a:p>
        </p:txBody>
      </p:sp>
      <p:sp>
        <p:nvSpPr>
          <p:cNvPr id="1026" name="Rectangle 2"/>
          <p:cNvSpPr>
            <a:spLocks noGrp="1" noChangeArrowheads="1"/>
          </p:cNvSpPr>
          <p:nvPr>
            <p:ph type="title"/>
          </p:nvPr>
        </p:nvSpPr>
        <p:spPr bwMode="auto">
          <a:xfrm>
            <a:off x="539750" y="268287"/>
            <a:ext cx="7776666" cy="574675"/>
          </a:xfrm>
          <a:prstGeom prst="rect">
            <a:avLst/>
          </a:prstGeom>
          <a:noFill/>
          <a:ln w="9525">
            <a:noFill/>
            <a:miter lim="800000"/>
            <a:headEnd/>
            <a:tailEnd/>
          </a:ln>
        </p:spPr>
        <p:txBody>
          <a:bodyPr vert="horz" wrap="none" lIns="0" tIns="0" rIns="0" bIns="0" numCol="1" anchor="t" anchorCtr="0" compatLnSpc="1">
            <a:prstTxWarp prst="textNoShape">
              <a:avLst/>
            </a:prstTxWarp>
          </a:bodyPr>
          <a:lstStyle/>
          <a:p>
            <a:pPr lvl="0"/>
            <a:r>
              <a:rPr lang="en-US" dirty="0"/>
              <a:t>Click to edit Master title style</a:t>
            </a:r>
          </a:p>
        </p:txBody>
      </p:sp>
      <p:pic>
        <p:nvPicPr>
          <p:cNvPr id="8" name="Picture 7">
            <a:extLst>
              <a:ext uri="{FF2B5EF4-FFF2-40B4-BE49-F238E27FC236}">
                <a16:creationId xmlns:a16="http://schemas.microsoft.com/office/drawing/2014/main" id="{462AEDFD-0111-984B-AFA1-13DB95921BCB}"/>
              </a:ext>
            </a:extLst>
          </p:cNvPr>
          <p:cNvPicPr>
            <a:picLocks noChangeAspect="1"/>
          </p:cNvPicPr>
          <p:nvPr userDrawn="1"/>
        </p:nvPicPr>
        <p:blipFill>
          <a:blip r:embed="rId19"/>
          <a:stretch>
            <a:fillRect/>
          </a:stretch>
        </p:blipFill>
        <p:spPr>
          <a:xfrm>
            <a:off x="7364095" y="4554855"/>
            <a:ext cx="1240155" cy="321945"/>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49" r:id="rId2"/>
    <p:sldLayoutId id="2147483667" r:id="rId3"/>
    <p:sldLayoutId id="2147483662" r:id="rId4"/>
    <p:sldLayoutId id="2147483664" r:id="rId5"/>
    <p:sldLayoutId id="2147483663" r:id="rId6"/>
    <p:sldLayoutId id="2147483665" r:id="rId7"/>
    <p:sldLayoutId id="2147483668" r:id="rId8"/>
    <p:sldLayoutId id="2147483650" r:id="rId9"/>
    <p:sldLayoutId id="2147483666" r:id="rId10"/>
    <p:sldLayoutId id="2147483652" r:id="rId11"/>
    <p:sldLayoutId id="2147483653" r:id="rId12"/>
    <p:sldLayoutId id="2147483654" r:id="rId13"/>
    <p:sldLayoutId id="2147483661" r:id="rId14"/>
    <p:sldLayoutId id="2147483655" r:id="rId15"/>
    <p:sldLayoutId id="2147483670" r:id="rId16"/>
    <p:sldLayoutId id="2147483674" r:id="rId17"/>
  </p:sldLayoutIdLst>
  <p:hf sldNum="0" hdr="0" dt="0"/>
  <p:txStyles>
    <p:titleStyle>
      <a:lvl1pPr algn="l" rtl="0" eaLnBrk="0" fontAlgn="base" hangingPunct="0">
        <a:lnSpc>
          <a:spcPct val="100000"/>
        </a:lnSpc>
        <a:spcBef>
          <a:spcPct val="0"/>
        </a:spcBef>
        <a:spcAft>
          <a:spcPct val="0"/>
        </a:spcAft>
        <a:defRPr sz="2000" b="1">
          <a:solidFill>
            <a:schemeClr val="accent3"/>
          </a:solidFill>
          <a:latin typeface="+mj-lt"/>
          <a:ea typeface="ＭＳ Ｐゴシック" pitchFamily="6" charset="-128"/>
          <a:cs typeface="ＭＳ Ｐゴシック" pitchFamily="6" charset="-128"/>
        </a:defRPr>
      </a:lvl1pPr>
      <a:lvl2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0" fontAlgn="base" hangingPunct="0">
        <a:lnSpc>
          <a:spcPts val="28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fontAlgn="base">
        <a:lnSpc>
          <a:spcPts val="3000"/>
        </a:lnSpc>
        <a:spcBef>
          <a:spcPct val="0"/>
        </a:spcBef>
        <a:spcAft>
          <a:spcPct val="0"/>
        </a:spcAft>
        <a:defRPr sz="2600" b="1">
          <a:solidFill>
            <a:schemeClr val="accent1"/>
          </a:solidFill>
          <a:latin typeface="Arial" pitchFamily="6" charset="0"/>
        </a:defRPr>
      </a:lvl6pPr>
      <a:lvl7pPr marL="914400" algn="l" rtl="0" fontAlgn="base">
        <a:lnSpc>
          <a:spcPts val="3000"/>
        </a:lnSpc>
        <a:spcBef>
          <a:spcPct val="0"/>
        </a:spcBef>
        <a:spcAft>
          <a:spcPct val="0"/>
        </a:spcAft>
        <a:defRPr sz="2600" b="1">
          <a:solidFill>
            <a:schemeClr val="accent1"/>
          </a:solidFill>
          <a:latin typeface="Arial" pitchFamily="6" charset="0"/>
        </a:defRPr>
      </a:lvl7pPr>
      <a:lvl8pPr marL="1371600" algn="l" rtl="0" fontAlgn="base">
        <a:lnSpc>
          <a:spcPts val="3000"/>
        </a:lnSpc>
        <a:spcBef>
          <a:spcPct val="0"/>
        </a:spcBef>
        <a:spcAft>
          <a:spcPct val="0"/>
        </a:spcAft>
        <a:defRPr sz="2600" b="1">
          <a:solidFill>
            <a:schemeClr val="accent1"/>
          </a:solidFill>
          <a:latin typeface="Arial" pitchFamily="6" charset="0"/>
        </a:defRPr>
      </a:lvl8pPr>
      <a:lvl9pPr marL="1828800" algn="l" rtl="0" fontAlgn="base">
        <a:lnSpc>
          <a:spcPts val="3000"/>
        </a:lnSpc>
        <a:spcBef>
          <a:spcPct val="0"/>
        </a:spcBef>
        <a:spcAft>
          <a:spcPct val="0"/>
        </a:spcAft>
        <a:defRPr sz="2600" b="1">
          <a:solidFill>
            <a:schemeClr val="accent1"/>
          </a:solidFill>
          <a:latin typeface="Arial" pitchFamily="6" charset="0"/>
        </a:defRPr>
      </a:lvl9pPr>
    </p:titleStyle>
    <p:bodyStyle>
      <a:lvl1pPr marL="254000" indent="-254000" algn="l" rtl="0" eaLnBrk="0" fontAlgn="base" hangingPunct="0">
        <a:lnSpc>
          <a:spcPct val="100000"/>
        </a:lnSpc>
        <a:spcBef>
          <a:spcPts val="600"/>
        </a:spcBef>
        <a:spcAft>
          <a:spcPct val="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685800" indent="-241300"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1136650" indent="-168275"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517" userDrawn="1">
          <p15:clr>
            <a:srgbClr val="F26B43"/>
          </p15:clr>
        </p15:guide>
        <p15:guide id="5" orient="horz" pos="1257" userDrawn="1">
          <p15:clr>
            <a:srgbClr val="F26B43"/>
          </p15:clr>
        </p15:guide>
        <p15:guide id="6" orient="horz" pos="894" userDrawn="1">
          <p15:clr>
            <a:srgbClr val="F26B43"/>
          </p15:clr>
        </p15:guide>
        <p15:guide id="8" pos="1429" userDrawn="1">
          <p15:clr>
            <a:srgbClr val="F26B43"/>
          </p15:clr>
        </p15:guide>
        <p15:guide id="9" pos="703" userDrawn="1">
          <p15:clr>
            <a:srgbClr val="F26B43"/>
          </p15:clr>
        </p15:guide>
        <p15:guide id="10" pos="2154" userDrawn="1">
          <p15:clr>
            <a:srgbClr val="F26B43"/>
          </p15:clr>
        </p15:guide>
        <p15:guide id="11" pos="1791" userDrawn="1">
          <p15:clr>
            <a:srgbClr val="F26B43"/>
          </p15:clr>
        </p15:guide>
        <p15:guide id="12" pos="1066" userDrawn="1">
          <p15:clr>
            <a:srgbClr val="F26B43"/>
          </p15:clr>
        </p15:guide>
        <p15:guide id="13" pos="340" userDrawn="1">
          <p15:clr>
            <a:srgbClr val="F26B43"/>
          </p15:clr>
        </p15:guide>
        <p15:guide id="14" orient="horz" pos="531" userDrawn="1">
          <p15:clr>
            <a:srgbClr val="F26B43"/>
          </p15:clr>
        </p15:guide>
        <p15:guide id="15" orient="horz" pos="169" userDrawn="1">
          <p15:clr>
            <a:srgbClr val="F26B43"/>
          </p15:clr>
        </p15:guide>
        <p15:guide id="16" orient="horz" pos="3072" userDrawn="1">
          <p15:clr>
            <a:srgbClr val="F26B43"/>
          </p15:clr>
        </p15:guide>
        <p15:guide id="17" pos="5420" userDrawn="1">
          <p15:clr>
            <a:srgbClr val="F26B43"/>
          </p15:clr>
        </p15:guide>
        <p15:guide id="18" orient="horz" pos="1983" userDrawn="1">
          <p15:clr>
            <a:srgbClr val="F26B43"/>
          </p15:clr>
        </p15:guide>
        <p15:guide id="19" orient="horz" pos="2346" userDrawn="1">
          <p15:clr>
            <a:srgbClr val="F26B43"/>
          </p15:clr>
        </p15:guide>
        <p15:guide id="20" pos="5057" userDrawn="1">
          <p15:clr>
            <a:srgbClr val="F26B43"/>
          </p15:clr>
        </p15:guide>
        <p15:guide id="21" pos="4694" userDrawn="1">
          <p15:clr>
            <a:srgbClr val="F26B43"/>
          </p15:clr>
        </p15:guide>
        <p15:guide id="22" orient="horz" pos="2709" userDrawn="1">
          <p15:clr>
            <a:srgbClr val="F26B43"/>
          </p15:clr>
        </p15:guide>
        <p15:guide id="23" orient="horz" pos="2527" userDrawn="1">
          <p15:clr>
            <a:srgbClr val="F26B43"/>
          </p15:clr>
        </p15:guide>
        <p15:guide id="24" orient="horz" pos="7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www.viamux.com/" TargetMode="External"/><Relationship Id="rId5" Type="http://schemas.openxmlformats.org/officeDocument/2006/relationships/hyperlink" Target="http://www.ofcom.org.uk/"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www.ofcom.org.uk/"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hyperlink" Target="http://www.getmeondigitalradio.com/dab-digital-radio/costs-of-dab/" TargetMode="External"/><Relationship Id="rId4" Type="http://schemas.openxmlformats.org/officeDocument/2006/relationships/hyperlink" Target="http://www.edinburghdab.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hyperlink" Target="https://www.opendigitalradio.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ithub.com/Opendigitalradio"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exQsN-Cf7k"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worlddab.org/"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hyperlink" Target="http://www.opendigitalradio.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hyperlink" Target="http://www.ofcom.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www.ofcom.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ABU DBS 2023 – WorldDAB workshop</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751370" y="2800920"/>
            <a:ext cx="7635652" cy="1285242"/>
          </a:xfrm>
        </p:spPr>
        <p:txBody>
          <a:bodyPr/>
          <a:lstStyle/>
          <a:p>
            <a:pPr marL="0" indent="0" algn="ctr">
              <a:buNone/>
            </a:pPr>
            <a:r>
              <a:rPr lang="en-AU" sz="2800" dirty="0">
                <a:solidFill>
                  <a:srgbClr val="86DD25"/>
                </a:solidFill>
              </a:rPr>
              <a:t>Dr Les Sabel</a:t>
            </a:r>
          </a:p>
          <a:p>
            <a:pPr marL="0" indent="0" algn="ctr">
              <a:buNone/>
            </a:pPr>
            <a:r>
              <a:rPr lang="en-AU" sz="2800" dirty="0">
                <a:solidFill>
                  <a:srgbClr val="86DD25"/>
                </a:solidFill>
              </a:rPr>
              <a:t>Chair, WorldDAB Asia Pacific Technical Group</a:t>
            </a:r>
          </a:p>
        </p:txBody>
      </p:sp>
      <p:sp>
        <p:nvSpPr>
          <p:cNvPr id="5" name="TextBox 4">
            <a:extLst>
              <a:ext uri="{FF2B5EF4-FFF2-40B4-BE49-F238E27FC236}">
                <a16:creationId xmlns:a16="http://schemas.microsoft.com/office/drawing/2014/main" id="{761AAE1C-7401-A84C-268D-C7B964E037EB}"/>
              </a:ext>
            </a:extLst>
          </p:cNvPr>
          <p:cNvSpPr txBox="1"/>
          <p:nvPr/>
        </p:nvSpPr>
        <p:spPr>
          <a:xfrm>
            <a:off x="1547664" y="1053629"/>
            <a:ext cx="5616624" cy="646331"/>
          </a:xfrm>
          <a:prstGeom prst="rect">
            <a:avLst/>
          </a:prstGeom>
          <a:noFill/>
        </p:spPr>
        <p:txBody>
          <a:bodyPr wrap="square">
            <a:spAutoFit/>
          </a:bodyPr>
          <a:lstStyle/>
          <a:p>
            <a:pPr algn="ctr"/>
            <a:r>
              <a:rPr lang="en-GB" sz="3600" dirty="0">
                <a:solidFill>
                  <a:srgbClr val="00BDD2"/>
                </a:solidFill>
                <a:latin typeface="+mj-lt"/>
              </a:rPr>
              <a:t>What is Small Scale DAB?</a:t>
            </a:r>
          </a:p>
        </p:txBody>
      </p:sp>
      <p:sp>
        <p:nvSpPr>
          <p:cNvPr id="3" name="TextBox 2">
            <a:extLst>
              <a:ext uri="{FF2B5EF4-FFF2-40B4-BE49-F238E27FC236}">
                <a16:creationId xmlns:a16="http://schemas.microsoft.com/office/drawing/2014/main" id="{E4202AB4-A904-C1F4-CBE5-69F034C634D2}"/>
              </a:ext>
            </a:extLst>
          </p:cNvPr>
          <p:cNvSpPr txBox="1"/>
          <p:nvPr/>
        </p:nvSpPr>
        <p:spPr>
          <a:xfrm>
            <a:off x="3059832" y="4443957"/>
            <a:ext cx="2592288" cy="461665"/>
          </a:xfrm>
          <a:prstGeom prst="rect">
            <a:avLst/>
          </a:prstGeom>
          <a:noFill/>
        </p:spPr>
        <p:txBody>
          <a:bodyPr wrap="square" rtlCol="0">
            <a:spAutoFit/>
          </a:bodyPr>
          <a:lstStyle/>
          <a:p>
            <a:pPr algn="ctr"/>
            <a:r>
              <a:rPr lang="en-AU" dirty="0">
                <a:solidFill>
                  <a:schemeClr val="accent2"/>
                </a:solidFill>
                <a:latin typeface="+mn-lt"/>
              </a:rPr>
              <a:t>6 March 2023</a:t>
            </a:r>
            <a:endParaRPr lang="en-GB" dirty="0">
              <a:solidFill>
                <a:schemeClr val="accent2"/>
              </a:solidFill>
              <a:latin typeface="+mn-lt"/>
            </a:endParaRPr>
          </a:p>
        </p:txBody>
      </p:sp>
    </p:spTree>
    <p:extLst>
      <p:ext uri="{BB962C8B-B14F-4D97-AF65-F5344CB8AC3E}">
        <p14:creationId xmlns:p14="http://schemas.microsoft.com/office/powerpoint/2010/main" val="187666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pic>
        <p:nvPicPr>
          <p:cNvPr id="8" name="Picture 7">
            <a:extLst>
              <a:ext uri="{FF2B5EF4-FFF2-40B4-BE49-F238E27FC236}">
                <a16:creationId xmlns:a16="http://schemas.microsoft.com/office/drawing/2014/main" id="{B936A054-CA8F-F222-AA92-6C58515BB463}"/>
              </a:ext>
            </a:extLst>
          </p:cNvPr>
          <p:cNvPicPr>
            <a:picLocks noChangeAspect="1"/>
          </p:cNvPicPr>
          <p:nvPr/>
        </p:nvPicPr>
        <p:blipFill>
          <a:blip r:embed="rId3"/>
          <a:stretch>
            <a:fillRect/>
          </a:stretch>
        </p:blipFill>
        <p:spPr>
          <a:xfrm>
            <a:off x="328247" y="717068"/>
            <a:ext cx="3765446" cy="4332774"/>
          </a:xfrm>
          <a:prstGeom prst="rect">
            <a:avLst/>
          </a:prstGeom>
        </p:spPr>
      </p:pic>
      <p:pic>
        <p:nvPicPr>
          <p:cNvPr id="1030" name="Picture 6">
            <a:extLst>
              <a:ext uri="{FF2B5EF4-FFF2-40B4-BE49-F238E27FC236}">
                <a16:creationId xmlns:a16="http://schemas.microsoft.com/office/drawing/2014/main" id="{B8A1484D-1441-DDA1-A458-A74C481EFF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4174" y="1230899"/>
            <a:ext cx="1642877" cy="2921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F86CBBF-08A6-3320-60D4-896C90356887}"/>
              </a:ext>
            </a:extLst>
          </p:cNvPr>
          <p:cNvSpPr txBox="1"/>
          <p:nvPr/>
        </p:nvSpPr>
        <p:spPr>
          <a:xfrm>
            <a:off x="4716016" y="4902428"/>
            <a:ext cx="4094129" cy="261610"/>
          </a:xfrm>
          <a:prstGeom prst="rect">
            <a:avLst/>
          </a:prstGeom>
          <a:noFill/>
        </p:spPr>
        <p:txBody>
          <a:bodyPr wrap="square" rtlCol="0">
            <a:spAutoFit/>
          </a:bodyPr>
          <a:lstStyle/>
          <a:p>
            <a:r>
              <a:rPr lang="en-AU" sz="1100" i="1" dirty="0">
                <a:latin typeface="+mn-lt"/>
              </a:rPr>
              <a:t>Sources: </a:t>
            </a:r>
            <a:r>
              <a:rPr lang="en-AU" sz="1100" i="1" dirty="0">
                <a:latin typeface="+mn-lt"/>
                <a:hlinkClick r:id="rId5"/>
              </a:rPr>
              <a:t>www.ofcom.org.uk</a:t>
            </a:r>
            <a:r>
              <a:rPr lang="en-AU" sz="1100" i="1" dirty="0">
                <a:latin typeface="+mn-lt"/>
              </a:rPr>
              <a:t>, Nick Piggott &amp;  </a:t>
            </a:r>
            <a:r>
              <a:rPr lang="en-AU" sz="1100" i="1" dirty="0">
                <a:latin typeface="+mn-lt"/>
                <a:hlinkClick r:id="rId6"/>
              </a:rPr>
              <a:t>www.viamux.com</a:t>
            </a:r>
            <a:endParaRPr lang="en-GB" sz="1100" i="1" dirty="0">
              <a:latin typeface="+mn-lt"/>
            </a:endParaRPr>
          </a:p>
        </p:txBody>
      </p:sp>
      <p:sp>
        <p:nvSpPr>
          <p:cNvPr id="6" name="TextBox 5">
            <a:extLst>
              <a:ext uri="{FF2B5EF4-FFF2-40B4-BE49-F238E27FC236}">
                <a16:creationId xmlns:a16="http://schemas.microsoft.com/office/drawing/2014/main" id="{7710510D-10FF-62CB-DC58-BD14AB11F508}"/>
              </a:ext>
            </a:extLst>
          </p:cNvPr>
          <p:cNvSpPr txBox="1"/>
          <p:nvPr/>
        </p:nvSpPr>
        <p:spPr>
          <a:xfrm>
            <a:off x="1988827" y="502724"/>
            <a:ext cx="2088232" cy="584775"/>
          </a:xfrm>
          <a:prstGeom prst="rect">
            <a:avLst/>
          </a:prstGeom>
          <a:solidFill>
            <a:schemeClr val="accent2"/>
          </a:solidFill>
        </p:spPr>
        <p:txBody>
          <a:bodyPr wrap="square" rtlCol="0">
            <a:spAutoFit/>
          </a:bodyPr>
          <a:lstStyle/>
          <a:p>
            <a:r>
              <a:rPr lang="en-AU" sz="1600" dirty="0">
                <a:latin typeface="+mn-lt"/>
              </a:rPr>
              <a:t>The original OFCOM system 2013</a:t>
            </a:r>
            <a:endParaRPr lang="en-GB" sz="1600" dirty="0">
              <a:latin typeface="+mn-lt"/>
            </a:endParaRPr>
          </a:p>
        </p:txBody>
      </p:sp>
      <p:pic>
        <p:nvPicPr>
          <p:cNvPr id="5" name="Picture 4" descr="A picture containing indoor, wall, floor&#10;&#10;Description automatically generated">
            <a:extLst>
              <a:ext uri="{FF2B5EF4-FFF2-40B4-BE49-F238E27FC236}">
                <a16:creationId xmlns:a16="http://schemas.microsoft.com/office/drawing/2014/main" id="{6EA85C50-B377-AC87-5D55-2D1F38979065}"/>
              </a:ext>
            </a:extLst>
          </p:cNvPr>
          <p:cNvPicPr>
            <a:picLocks noChangeAspect="1"/>
          </p:cNvPicPr>
          <p:nvPr/>
        </p:nvPicPr>
        <p:blipFill>
          <a:blip r:embed="rId7"/>
          <a:stretch>
            <a:fillRect/>
          </a:stretch>
        </p:blipFill>
        <p:spPr>
          <a:xfrm>
            <a:off x="4185421" y="795112"/>
            <a:ext cx="3107024" cy="4142699"/>
          </a:xfrm>
          <a:prstGeom prst="rect">
            <a:avLst/>
          </a:prstGeom>
        </p:spPr>
      </p:pic>
      <p:sp>
        <p:nvSpPr>
          <p:cNvPr id="7" name="TextBox 6">
            <a:extLst>
              <a:ext uri="{FF2B5EF4-FFF2-40B4-BE49-F238E27FC236}">
                <a16:creationId xmlns:a16="http://schemas.microsoft.com/office/drawing/2014/main" id="{38F1ED60-99BB-15C2-7C24-EA41F4418DC1}"/>
              </a:ext>
            </a:extLst>
          </p:cNvPr>
          <p:cNvSpPr txBox="1"/>
          <p:nvPr/>
        </p:nvSpPr>
        <p:spPr>
          <a:xfrm>
            <a:off x="4674848" y="3981981"/>
            <a:ext cx="2088232" cy="584775"/>
          </a:xfrm>
          <a:prstGeom prst="rect">
            <a:avLst/>
          </a:prstGeom>
          <a:solidFill>
            <a:schemeClr val="accent2"/>
          </a:solidFill>
        </p:spPr>
        <p:txBody>
          <a:bodyPr wrap="square" rtlCol="0">
            <a:spAutoFit/>
          </a:bodyPr>
          <a:lstStyle/>
          <a:p>
            <a:r>
              <a:rPr lang="en-AU" sz="1600" dirty="0">
                <a:latin typeface="+mn-lt"/>
              </a:rPr>
              <a:t>Typical current implementation 2023</a:t>
            </a:r>
            <a:endParaRPr lang="en-GB" sz="1600" dirty="0">
              <a:latin typeface="+mn-lt"/>
            </a:endParaRPr>
          </a:p>
        </p:txBody>
      </p:sp>
    </p:spTree>
    <p:extLst>
      <p:ext uri="{BB962C8B-B14F-4D97-AF65-F5344CB8AC3E}">
        <p14:creationId xmlns:p14="http://schemas.microsoft.com/office/powerpoint/2010/main" val="211945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System trade-offs</a:t>
            </a:r>
          </a:p>
        </p:txBody>
      </p:sp>
      <p:sp>
        <p:nvSpPr>
          <p:cNvPr id="5" name="Text Placeholder 1">
            <a:extLst>
              <a:ext uri="{FF2B5EF4-FFF2-40B4-BE49-F238E27FC236}">
                <a16:creationId xmlns:a16="http://schemas.microsoft.com/office/drawing/2014/main" id="{899097C1-ECD4-49DF-ED8D-20B68E9C4CA4}"/>
              </a:ext>
            </a:extLst>
          </p:cNvPr>
          <p:cNvSpPr txBox="1">
            <a:spLocks/>
          </p:cNvSpPr>
          <p:nvPr/>
        </p:nvSpPr>
        <p:spPr bwMode="auto">
          <a:xfrm>
            <a:off x="328248" y="839095"/>
            <a:ext cx="4963832" cy="409871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r>
              <a:rPr lang="en-AU" sz="1800" kern="0" dirty="0"/>
              <a:t>Pros</a:t>
            </a:r>
          </a:p>
          <a:p>
            <a:pPr lvl="2"/>
            <a:r>
              <a:rPr lang="en-AU" sz="1800" kern="0" dirty="0"/>
              <a:t>Very low cost Capex and </a:t>
            </a:r>
            <a:r>
              <a:rPr lang="en-AU" sz="1800" kern="0" dirty="0" err="1"/>
              <a:t>Opex</a:t>
            </a:r>
            <a:endParaRPr lang="en-AU" sz="1800" kern="0" dirty="0"/>
          </a:p>
          <a:p>
            <a:pPr lvl="2"/>
            <a:r>
              <a:rPr lang="en-AU" sz="1800" kern="0" dirty="0"/>
              <a:t>Can operate as an SFN</a:t>
            </a:r>
          </a:p>
          <a:p>
            <a:pPr lvl="2"/>
            <a:r>
              <a:rPr lang="en-AU" sz="1800" kern="0" dirty="0"/>
              <a:t>SPI can be delivered via IP (RadioDNS)</a:t>
            </a:r>
          </a:p>
          <a:p>
            <a:pPr lvl="2"/>
            <a:r>
              <a:rPr lang="en-AU" sz="1800" kern="0" dirty="0"/>
              <a:t>Redundancy is possible</a:t>
            </a:r>
          </a:p>
          <a:p>
            <a:pPr lvl="2"/>
            <a:r>
              <a:rPr lang="en-AU" sz="1800" kern="0" dirty="0"/>
              <a:t>Comprehensive monitoring available</a:t>
            </a:r>
          </a:p>
          <a:p>
            <a:pPr lvl="2"/>
            <a:r>
              <a:rPr lang="en-AU" sz="1800" kern="0" dirty="0"/>
              <a:t>Supports Announcements, Service Linking, Data services and SPI</a:t>
            </a:r>
          </a:p>
          <a:p>
            <a:r>
              <a:rPr lang="en-AU" sz="1800" kern="0" dirty="0"/>
              <a:t>Cons</a:t>
            </a:r>
          </a:p>
          <a:p>
            <a:pPr lvl="2"/>
            <a:r>
              <a:rPr lang="en-AU" sz="1800" kern="0" dirty="0"/>
              <a:t>May be area limited by Regulation</a:t>
            </a:r>
          </a:p>
          <a:p>
            <a:pPr lvl="2"/>
            <a:r>
              <a:rPr lang="en-AU" sz="1800" kern="0" dirty="0"/>
              <a:t>Use of public internet may impact service availability</a:t>
            </a:r>
          </a:p>
        </p:txBody>
      </p:sp>
      <p:sp>
        <p:nvSpPr>
          <p:cNvPr id="7" name="TextBox 6">
            <a:extLst>
              <a:ext uri="{FF2B5EF4-FFF2-40B4-BE49-F238E27FC236}">
                <a16:creationId xmlns:a16="http://schemas.microsoft.com/office/drawing/2014/main" id="{D1BBC61E-3A7E-AB7D-E619-B8E7CF0E3CCC}"/>
              </a:ext>
            </a:extLst>
          </p:cNvPr>
          <p:cNvSpPr txBox="1"/>
          <p:nvPr/>
        </p:nvSpPr>
        <p:spPr>
          <a:xfrm>
            <a:off x="3923928" y="4850759"/>
            <a:ext cx="5074542" cy="261610"/>
          </a:xfrm>
          <a:prstGeom prst="rect">
            <a:avLst/>
          </a:prstGeom>
          <a:noFill/>
        </p:spPr>
        <p:txBody>
          <a:bodyPr wrap="square" rtlCol="0">
            <a:spAutoFit/>
          </a:bodyPr>
          <a:lstStyle/>
          <a:p>
            <a:r>
              <a:rPr lang="en-AU" sz="1100" i="1" dirty="0">
                <a:latin typeface="+mn-lt"/>
              </a:rPr>
              <a:t>Source: Nick Piggott / </a:t>
            </a:r>
            <a:r>
              <a:rPr lang="en-AU" sz="1100" i="1" dirty="0" err="1">
                <a:latin typeface="+mn-lt"/>
              </a:rPr>
              <a:t>Severnside</a:t>
            </a:r>
            <a:r>
              <a:rPr lang="en-AU" sz="1100" i="1" dirty="0">
                <a:latin typeface="+mn-lt"/>
              </a:rPr>
              <a:t> Digital Radio &amp; Bristol Digital Radio</a:t>
            </a:r>
            <a:endParaRPr lang="en-GB" sz="1100" i="1" dirty="0">
              <a:latin typeface="+mn-lt"/>
            </a:endParaRPr>
          </a:p>
        </p:txBody>
      </p:sp>
      <p:pic>
        <p:nvPicPr>
          <p:cNvPr id="3" name="Picture 2">
            <a:extLst>
              <a:ext uri="{FF2B5EF4-FFF2-40B4-BE49-F238E27FC236}">
                <a16:creationId xmlns:a16="http://schemas.microsoft.com/office/drawing/2014/main" id="{A1841396-DE13-4FFE-C7E7-DEEECEFED5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543" y="789034"/>
            <a:ext cx="3797953" cy="1824640"/>
          </a:xfrm>
          <a:prstGeom prst="rect">
            <a:avLst/>
          </a:prstGeom>
          <a:noFill/>
          <a:ln>
            <a:noFill/>
          </a:ln>
        </p:spPr>
      </p:pic>
      <p:pic>
        <p:nvPicPr>
          <p:cNvPr id="6" name="Picture 5">
            <a:extLst>
              <a:ext uri="{FF2B5EF4-FFF2-40B4-BE49-F238E27FC236}">
                <a16:creationId xmlns:a16="http://schemas.microsoft.com/office/drawing/2014/main" id="{AA399F54-75D1-DE84-499D-A08F2A1265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787944"/>
            <a:ext cx="3706390" cy="2086902"/>
          </a:xfrm>
          <a:prstGeom prst="rect">
            <a:avLst/>
          </a:prstGeom>
          <a:noFill/>
          <a:ln>
            <a:noFill/>
          </a:ln>
        </p:spPr>
      </p:pic>
    </p:spTree>
    <p:extLst>
      <p:ext uri="{BB962C8B-B14F-4D97-AF65-F5344CB8AC3E}">
        <p14:creationId xmlns:p14="http://schemas.microsoft.com/office/powerpoint/2010/main" val="262891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Licensing, coverage and cost</a:t>
            </a:r>
          </a:p>
        </p:txBody>
      </p:sp>
      <p:sp>
        <p:nvSpPr>
          <p:cNvPr id="5" name="Text Placeholder 1">
            <a:extLst>
              <a:ext uri="{FF2B5EF4-FFF2-40B4-BE49-F238E27FC236}">
                <a16:creationId xmlns:a16="http://schemas.microsoft.com/office/drawing/2014/main" id="{899097C1-ECD4-49DF-ED8D-20B68E9C4CA4}"/>
              </a:ext>
            </a:extLst>
          </p:cNvPr>
          <p:cNvSpPr txBox="1">
            <a:spLocks/>
          </p:cNvSpPr>
          <p:nvPr/>
        </p:nvSpPr>
        <p:spPr bwMode="auto">
          <a:xfrm>
            <a:off x="328248" y="839096"/>
            <a:ext cx="4315760" cy="36450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800" b="1" kern="0" dirty="0"/>
              <a:t>SS-DAB comparison</a:t>
            </a:r>
          </a:p>
        </p:txBody>
      </p:sp>
      <p:pic>
        <p:nvPicPr>
          <p:cNvPr id="7" name="Picture 6">
            <a:extLst>
              <a:ext uri="{FF2B5EF4-FFF2-40B4-BE49-F238E27FC236}">
                <a16:creationId xmlns:a16="http://schemas.microsoft.com/office/drawing/2014/main" id="{FB0F35E3-235B-AE9F-B35B-2EC3E97EFAC7}"/>
              </a:ext>
            </a:extLst>
          </p:cNvPr>
          <p:cNvPicPr>
            <a:picLocks noChangeAspect="1"/>
          </p:cNvPicPr>
          <p:nvPr/>
        </p:nvPicPr>
        <p:blipFill>
          <a:blip r:embed="rId3"/>
          <a:stretch>
            <a:fillRect/>
          </a:stretch>
        </p:blipFill>
        <p:spPr>
          <a:xfrm>
            <a:off x="179512" y="1368786"/>
            <a:ext cx="4539717" cy="3305867"/>
          </a:xfrm>
          <a:prstGeom prst="rect">
            <a:avLst/>
          </a:prstGeom>
        </p:spPr>
      </p:pic>
      <p:pic>
        <p:nvPicPr>
          <p:cNvPr id="9" name="Picture 8">
            <a:extLst>
              <a:ext uri="{FF2B5EF4-FFF2-40B4-BE49-F238E27FC236}">
                <a16:creationId xmlns:a16="http://schemas.microsoft.com/office/drawing/2014/main" id="{B2B21C0E-66EB-34C0-AE08-43E66D5F438E}"/>
              </a:ext>
            </a:extLst>
          </p:cNvPr>
          <p:cNvPicPr>
            <a:picLocks noChangeAspect="1"/>
          </p:cNvPicPr>
          <p:nvPr/>
        </p:nvPicPr>
        <p:blipFill>
          <a:blip r:embed="rId4"/>
          <a:stretch>
            <a:fillRect/>
          </a:stretch>
        </p:blipFill>
        <p:spPr>
          <a:xfrm>
            <a:off x="4794715" y="1368786"/>
            <a:ext cx="4350277" cy="3003164"/>
          </a:xfrm>
          <a:prstGeom prst="rect">
            <a:avLst/>
          </a:prstGeom>
        </p:spPr>
      </p:pic>
    </p:spTree>
    <p:extLst>
      <p:ext uri="{BB962C8B-B14F-4D97-AF65-F5344CB8AC3E}">
        <p14:creationId xmlns:p14="http://schemas.microsoft.com/office/powerpoint/2010/main" val="261759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Licensing, coverage and cost</a:t>
            </a:r>
          </a:p>
        </p:txBody>
      </p:sp>
      <p:sp>
        <p:nvSpPr>
          <p:cNvPr id="5" name="Text Placeholder 1">
            <a:extLst>
              <a:ext uri="{FF2B5EF4-FFF2-40B4-BE49-F238E27FC236}">
                <a16:creationId xmlns:a16="http://schemas.microsoft.com/office/drawing/2014/main" id="{899097C1-ECD4-49DF-ED8D-20B68E9C4CA4}"/>
              </a:ext>
            </a:extLst>
          </p:cNvPr>
          <p:cNvSpPr txBox="1">
            <a:spLocks/>
          </p:cNvSpPr>
          <p:nvPr/>
        </p:nvSpPr>
        <p:spPr bwMode="auto">
          <a:xfrm>
            <a:off x="328248" y="771550"/>
            <a:ext cx="4315760" cy="36450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800" b="1" kern="0" dirty="0"/>
              <a:t>SS-DAB comparison</a:t>
            </a:r>
          </a:p>
        </p:txBody>
      </p:sp>
      <p:graphicFrame>
        <p:nvGraphicFramePr>
          <p:cNvPr id="4" name="Table 5">
            <a:extLst>
              <a:ext uri="{FF2B5EF4-FFF2-40B4-BE49-F238E27FC236}">
                <a16:creationId xmlns:a16="http://schemas.microsoft.com/office/drawing/2014/main" id="{F13955FE-3650-0105-126F-42871714669A}"/>
              </a:ext>
            </a:extLst>
          </p:cNvPr>
          <p:cNvGraphicFramePr>
            <a:graphicFrameLocks noGrp="1"/>
          </p:cNvGraphicFramePr>
          <p:nvPr>
            <p:extLst>
              <p:ext uri="{D42A27DB-BD31-4B8C-83A1-F6EECF244321}">
                <p14:modId xmlns:p14="http://schemas.microsoft.com/office/powerpoint/2010/main" val="858765719"/>
              </p:ext>
            </p:extLst>
          </p:nvPr>
        </p:nvGraphicFramePr>
        <p:xfrm>
          <a:off x="395536" y="1166150"/>
          <a:ext cx="7992888" cy="3408680"/>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3766682798"/>
                    </a:ext>
                  </a:extLst>
                </a:gridCol>
                <a:gridCol w="2664296">
                  <a:extLst>
                    <a:ext uri="{9D8B030D-6E8A-4147-A177-3AD203B41FA5}">
                      <a16:colId xmlns:a16="http://schemas.microsoft.com/office/drawing/2014/main" val="3968364942"/>
                    </a:ext>
                  </a:extLst>
                </a:gridCol>
                <a:gridCol w="2664296">
                  <a:extLst>
                    <a:ext uri="{9D8B030D-6E8A-4147-A177-3AD203B41FA5}">
                      <a16:colId xmlns:a16="http://schemas.microsoft.com/office/drawing/2014/main" val="1580127400"/>
                    </a:ext>
                  </a:extLst>
                </a:gridCol>
              </a:tblGrid>
              <a:tr h="370840">
                <a:tc>
                  <a:txBody>
                    <a:bodyPr/>
                    <a:lstStyle/>
                    <a:p>
                      <a:r>
                        <a:rPr lang="en-AU" dirty="0"/>
                        <a:t>Aspect</a:t>
                      </a:r>
                      <a:endParaRPr lang="en-GB" dirty="0"/>
                    </a:p>
                  </a:txBody>
                  <a:tcPr/>
                </a:tc>
                <a:tc>
                  <a:txBody>
                    <a:bodyPr/>
                    <a:lstStyle/>
                    <a:p>
                      <a:r>
                        <a:rPr lang="en-AU" dirty="0"/>
                        <a:t>DSP</a:t>
                      </a:r>
                      <a:endParaRPr lang="en-GB" dirty="0"/>
                    </a:p>
                  </a:txBody>
                  <a:tcPr/>
                </a:tc>
                <a:tc>
                  <a:txBody>
                    <a:bodyPr/>
                    <a:lstStyle/>
                    <a:p>
                      <a:r>
                        <a:rPr lang="en-AU" dirty="0"/>
                        <a:t>C-DSP</a:t>
                      </a:r>
                      <a:endParaRPr lang="en-GB" dirty="0"/>
                    </a:p>
                  </a:txBody>
                  <a:tcPr/>
                </a:tc>
                <a:extLst>
                  <a:ext uri="{0D108BD9-81ED-4DB2-BD59-A6C34878D82A}">
                    <a16:rowId xmlns:a16="http://schemas.microsoft.com/office/drawing/2014/main" val="263558952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Broadcaster type</a:t>
                      </a:r>
                      <a:endParaRPr lang="en-GB" dirty="0"/>
                    </a:p>
                  </a:txBody>
                  <a:tcPr/>
                </a:tc>
                <a:tc>
                  <a:txBody>
                    <a:bodyPr/>
                    <a:lstStyle/>
                    <a:p>
                      <a:r>
                        <a:rPr lang="en-AU" dirty="0"/>
                        <a:t>Commercial</a:t>
                      </a:r>
                      <a:endParaRPr lang="en-GB" dirty="0"/>
                    </a:p>
                  </a:txBody>
                  <a:tcPr/>
                </a:tc>
                <a:tc>
                  <a:txBody>
                    <a:bodyPr/>
                    <a:lstStyle/>
                    <a:p>
                      <a:r>
                        <a:rPr lang="en-AU" dirty="0"/>
                        <a:t>Community</a:t>
                      </a:r>
                      <a:endParaRPr lang="en-GB" dirty="0"/>
                    </a:p>
                  </a:txBody>
                  <a:tcPr/>
                </a:tc>
                <a:extLst>
                  <a:ext uri="{0D108BD9-81ED-4DB2-BD59-A6C34878D82A}">
                    <a16:rowId xmlns:a16="http://schemas.microsoft.com/office/drawing/2014/main" val="1884939100"/>
                  </a:ext>
                </a:extLst>
              </a:tr>
              <a:tr h="370840">
                <a:tc>
                  <a:txBody>
                    <a:bodyPr/>
                    <a:lstStyle/>
                    <a:p>
                      <a:r>
                        <a:rPr lang="en-AU" dirty="0"/>
                        <a:t>Coverage</a:t>
                      </a:r>
                      <a:endParaRPr lang="en-GB" dirty="0"/>
                    </a:p>
                  </a:txBody>
                  <a:tcPr/>
                </a:tc>
                <a:tc>
                  <a:txBody>
                    <a:bodyPr/>
                    <a:lstStyle/>
                    <a:p>
                      <a:r>
                        <a:rPr lang="en-AU" dirty="0"/>
                        <a:t>wide area</a:t>
                      </a:r>
                      <a:endParaRPr lang="en-GB" dirty="0"/>
                    </a:p>
                  </a:txBody>
                  <a:tcPr/>
                </a:tc>
                <a:tc>
                  <a:txBody>
                    <a:bodyPr/>
                    <a:lstStyle/>
                    <a:p>
                      <a:r>
                        <a:rPr lang="en-AU" dirty="0"/>
                        <a:t>local area</a:t>
                      </a:r>
                      <a:endParaRPr lang="en-GB" dirty="0"/>
                    </a:p>
                  </a:txBody>
                  <a:tcPr/>
                </a:tc>
                <a:extLst>
                  <a:ext uri="{0D108BD9-81ED-4DB2-BD59-A6C34878D82A}">
                    <a16:rowId xmlns:a16="http://schemas.microsoft.com/office/drawing/2014/main" val="3220016923"/>
                  </a:ext>
                </a:extLst>
              </a:tr>
              <a:tr h="370840">
                <a:tc>
                  <a:txBody>
                    <a:bodyPr/>
                    <a:lstStyle/>
                    <a:p>
                      <a:r>
                        <a:rPr lang="en-AU" dirty="0"/>
                        <a:t>Transmission areas</a:t>
                      </a:r>
                      <a:endParaRPr lang="en-GB" dirty="0"/>
                    </a:p>
                  </a:txBody>
                  <a:tcPr/>
                </a:tc>
                <a:tc>
                  <a:txBody>
                    <a:bodyPr/>
                    <a:lstStyle/>
                    <a:p>
                      <a:r>
                        <a:rPr lang="en-AU" dirty="0"/>
                        <a:t>multiple</a:t>
                      </a:r>
                      <a:endParaRPr lang="en-GB" dirty="0"/>
                    </a:p>
                  </a:txBody>
                  <a:tcPr/>
                </a:tc>
                <a:tc>
                  <a:txBody>
                    <a:bodyPr/>
                    <a:lstStyle/>
                    <a:p>
                      <a:r>
                        <a:rPr lang="en-AU" dirty="0"/>
                        <a:t>1</a:t>
                      </a:r>
                      <a:endParaRPr lang="en-GB" dirty="0"/>
                    </a:p>
                  </a:txBody>
                  <a:tcPr/>
                </a:tc>
                <a:extLst>
                  <a:ext uri="{0D108BD9-81ED-4DB2-BD59-A6C34878D82A}">
                    <a16:rowId xmlns:a16="http://schemas.microsoft.com/office/drawing/2014/main" val="521432640"/>
                  </a:ext>
                </a:extLst>
              </a:tr>
              <a:tr h="370840">
                <a:tc>
                  <a:txBody>
                    <a:bodyPr/>
                    <a:lstStyle/>
                    <a:p>
                      <a:r>
                        <a:rPr lang="en-AU" dirty="0"/>
                        <a:t>Annual licence fee</a:t>
                      </a:r>
                      <a:endParaRPr lang="en-GB"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£100</a:t>
                      </a:r>
                      <a:endParaRPr lang="en-GB" dirty="0"/>
                    </a:p>
                  </a:txBody>
                  <a:tcPr/>
                </a:tc>
                <a:tc>
                  <a:txBody>
                    <a:bodyPr/>
                    <a:lstStyle/>
                    <a:p>
                      <a:r>
                        <a:rPr lang="en-AU" dirty="0"/>
                        <a:t>£100</a:t>
                      </a:r>
                      <a:endParaRPr lang="en-GB" dirty="0"/>
                    </a:p>
                  </a:txBody>
                  <a:tcPr/>
                </a:tc>
                <a:extLst>
                  <a:ext uri="{0D108BD9-81ED-4DB2-BD59-A6C34878D82A}">
                    <a16:rowId xmlns:a16="http://schemas.microsoft.com/office/drawing/2014/main" val="2368793329"/>
                  </a:ext>
                </a:extLst>
              </a:tr>
              <a:tr h="370840">
                <a:tc>
                  <a:txBody>
                    <a:bodyPr/>
                    <a:lstStyle/>
                    <a:p>
                      <a:r>
                        <a:rPr lang="en-AU" dirty="0"/>
                        <a:t>Example SS-DAB carriage fee (monthly)</a:t>
                      </a:r>
                      <a:endParaRPr lang="en-GB" dirty="0"/>
                    </a:p>
                  </a:txBody>
                  <a:tcPr/>
                </a:tc>
                <a:tc>
                  <a:txBody>
                    <a:bodyPr/>
                    <a:lstStyle/>
                    <a:p>
                      <a:r>
                        <a:rPr lang="en-AU" dirty="0"/>
                        <a:t>32 kbps DAB+ stereo,</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£399</a:t>
                      </a:r>
                      <a:endParaRPr lang="en-GB" dirty="0"/>
                    </a:p>
                  </a:txBody>
                  <a:tcPr/>
                </a:tc>
                <a:tc>
                  <a:txBody>
                    <a:bodyPr/>
                    <a:lstStyle/>
                    <a:p>
                      <a:r>
                        <a:rPr lang="en-AU" dirty="0"/>
                        <a:t>48 kbps DAB+ stereo,</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£99</a:t>
                      </a:r>
                      <a:endParaRPr lang="en-GB" dirty="0"/>
                    </a:p>
                  </a:txBody>
                  <a:tcPr/>
                </a:tc>
                <a:extLst>
                  <a:ext uri="{0D108BD9-81ED-4DB2-BD59-A6C34878D82A}">
                    <a16:rowId xmlns:a16="http://schemas.microsoft.com/office/drawing/2014/main" val="4222470720"/>
                  </a:ext>
                </a:extLst>
              </a:tr>
              <a:tr h="370840">
                <a:tc>
                  <a:txBody>
                    <a:bodyPr/>
                    <a:lstStyle/>
                    <a:p>
                      <a:r>
                        <a:rPr lang="en-AU" dirty="0"/>
                        <a:t>Example commercial local area DAB carriage fee (monthly) </a:t>
                      </a:r>
                      <a:endParaRPr lang="en-GB" b="1" dirty="0"/>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32 kbps DAB+ stereo,  £3,500 – £6,000</a:t>
                      </a:r>
                      <a:endParaRPr lang="en-GB" dirty="0"/>
                    </a:p>
                    <a:p>
                      <a:endParaRPr lang="en-GB" dirty="0"/>
                    </a:p>
                  </a:txBody>
                  <a:tcPr/>
                </a:tc>
                <a:tc hMerge="1">
                  <a:txBody>
                    <a:bodyPr/>
                    <a:lstStyle/>
                    <a:p>
                      <a:endParaRPr lang="en-GB" dirty="0"/>
                    </a:p>
                  </a:txBody>
                  <a:tcPr/>
                </a:tc>
                <a:extLst>
                  <a:ext uri="{0D108BD9-81ED-4DB2-BD59-A6C34878D82A}">
                    <a16:rowId xmlns:a16="http://schemas.microsoft.com/office/drawing/2014/main" val="1429733325"/>
                  </a:ext>
                </a:extLst>
              </a:tr>
            </a:tbl>
          </a:graphicData>
        </a:graphic>
      </p:graphicFrame>
      <p:sp>
        <p:nvSpPr>
          <p:cNvPr id="6" name="TextBox 5">
            <a:extLst>
              <a:ext uri="{FF2B5EF4-FFF2-40B4-BE49-F238E27FC236}">
                <a16:creationId xmlns:a16="http://schemas.microsoft.com/office/drawing/2014/main" id="{DFB712A9-B76C-9239-3EFC-855EAB447206}"/>
              </a:ext>
            </a:extLst>
          </p:cNvPr>
          <p:cNvSpPr txBox="1"/>
          <p:nvPr/>
        </p:nvSpPr>
        <p:spPr>
          <a:xfrm>
            <a:off x="107504" y="4849150"/>
            <a:ext cx="9036496" cy="261610"/>
          </a:xfrm>
          <a:prstGeom prst="rect">
            <a:avLst/>
          </a:prstGeom>
          <a:noFill/>
        </p:spPr>
        <p:txBody>
          <a:bodyPr wrap="square" rtlCol="0">
            <a:spAutoFit/>
          </a:bodyPr>
          <a:lstStyle/>
          <a:p>
            <a:r>
              <a:rPr lang="en-AU" sz="1100" i="1" dirty="0">
                <a:latin typeface="+mn-lt"/>
              </a:rPr>
              <a:t>Sources: 1=</a:t>
            </a:r>
            <a:r>
              <a:rPr lang="en-AU" sz="1100" i="1" dirty="0">
                <a:latin typeface="+mn-lt"/>
                <a:hlinkClick r:id="rId3"/>
              </a:rPr>
              <a:t>www.ofcom.org.uk</a:t>
            </a:r>
            <a:r>
              <a:rPr lang="en-AU" sz="1100" i="1" dirty="0">
                <a:latin typeface="+mn-lt"/>
              </a:rPr>
              <a:t>, 2= </a:t>
            </a:r>
            <a:r>
              <a:rPr lang="en-AU" sz="1100" i="1" dirty="0">
                <a:latin typeface="+mn-lt"/>
                <a:hlinkClick r:id="rId4"/>
              </a:rPr>
              <a:t>http://www.edinburghdab.co.uk/</a:t>
            </a:r>
            <a:r>
              <a:rPr lang="en-AU" sz="1100" i="1" dirty="0">
                <a:latin typeface="+mn-lt"/>
              </a:rPr>
              <a:t>  , 3= </a:t>
            </a:r>
            <a:r>
              <a:rPr lang="en-AU" sz="1100" i="1" dirty="0">
                <a:latin typeface="+mn-lt"/>
                <a:hlinkClick r:id="rId5"/>
              </a:rPr>
              <a:t>http://www.getmeondigitalradio.com/dab-digital-radio/costs-of-dab/</a:t>
            </a:r>
            <a:r>
              <a:rPr lang="en-AU" sz="1100" i="1" dirty="0">
                <a:latin typeface="+mn-lt"/>
              </a:rPr>
              <a:t>  </a:t>
            </a:r>
            <a:endParaRPr lang="en-GB" sz="1100" i="1" dirty="0">
              <a:latin typeface="+mn-lt"/>
            </a:endParaRPr>
          </a:p>
        </p:txBody>
      </p:sp>
      <p:sp>
        <p:nvSpPr>
          <p:cNvPr id="7" name="TextBox 6">
            <a:extLst>
              <a:ext uri="{FF2B5EF4-FFF2-40B4-BE49-F238E27FC236}">
                <a16:creationId xmlns:a16="http://schemas.microsoft.com/office/drawing/2014/main" id="{C7B24D24-5560-4133-4881-96564C9E1DC5}"/>
              </a:ext>
            </a:extLst>
          </p:cNvPr>
          <p:cNvSpPr txBox="1"/>
          <p:nvPr/>
        </p:nvSpPr>
        <p:spPr>
          <a:xfrm>
            <a:off x="2267744" y="2643758"/>
            <a:ext cx="341784" cy="276999"/>
          </a:xfrm>
          <a:prstGeom prst="rect">
            <a:avLst/>
          </a:prstGeom>
          <a:noFill/>
        </p:spPr>
        <p:txBody>
          <a:bodyPr wrap="square">
            <a:spAutoFit/>
          </a:bodyPr>
          <a:lstStyle/>
          <a:p>
            <a:r>
              <a:rPr lang="en-AU" sz="1200" b="1" i="1" dirty="0">
                <a:latin typeface="+mn-lt"/>
              </a:rPr>
              <a:t>1</a:t>
            </a:r>
            <a:endParaRPr lang="en-GB" sz="1200" i="1" dirty="0">
              <a:latin typeface="+mn-lt"/>
            </a:endParaRPr>
          </a:p>
        </p:txBody>
      </p:sp>
      <p:sp>
        <p:nvSpPr>
          <p:cNvPr id="8" name="TextBox 7">
            <a:extLst>
              <a:ext uri="{FF2B5EF4-FFF2-40B4-BE49-F238E27FC236}">
                <a16:creationId xmlns:a16="http://schemas.microsoft.com/office/drawing/2014/main" id="{1537CFB7-7B1A-733A-61BC-241FB2484D40}"/>
              </a:ext>
            </a:extLst>
          </p:cNvPr>
          <p:cNvSpPr txBox="1"/>
          <p:nvPr/>
        </p:nvSpPr>
        <p:spPr>
          <a:xfrm>
            <a:off x="2622657" y="3219822"/>
            <a:ext cx="341784" cy="276999"/>
          </a:xfrm>
          <a:prstGeom prst="rect">
            <a:avLst/>
          </a:prstGeom>
          <a:noFill/>
        </p:spPr>
        <p:txBody>
          <a:bodyPr wrap="square">
            <a:spAutoFit/>
          </a:bodyPr>
          <a:lstStyle/>
          <a:p>
            <a:r>
              <a:rPr lang="en-AU" sz="1200" b="1" i="1" dirty="0">
                <a:latin typeface="+mn-lt"/>
              </a:rPr>
              <a:t>2</a:t>
            </a:r>
            <a:endParaRPr lang="en-GB" sz="1200" i="1" dirty="0">
              <a:latin typeface="+mn-lt"/>
            </a:endParaRPr>
          </a:p>
        </p:txBody>
      </p:sp>
      <p:sp>
        <p:nvSpPr>
          <p:cNvPr id="9" name="TextBox 8">
            <a:extLst>
              <a:ext uri="{FF2B5EF4-FFF2-40B4-BE49-F238E27FC236}">
                <a16:creationId xmlns:a16="http://schemas.microsoft.com/office/drawing/2014/main" id="{C0DAE9B2-945E-6270-127B-4CCBF04008B7}"/>
              </a:ext>
            </a:extLst>
          </p:cNvPr>
          <p:cNvSpPr txBox="1"/>
          <p:nvPr/>
        </p:nvSpPr>
        <p:spPr>
          <a:xfrm>
            <a:off x="1763688" y="4215594"/>
            <a:ext cx="341784" cy="276999"/>
          </a:xfrm>
          <a:prstGeom prst="rect">
            <a:avLst/>
          </a:prstGeom>
          <a:noFill/>
        </p:spPr>
        <p:txBody>
          <a:bodyPr wrap="square">
            <a:spAutoFit/>
          </a:bodyPr>
          <a:lstStyle/>
          <a:p>
            <a:r>
              <a:rPr lang="en-AU" sz="1200" b="1" i="1" dirty="0">
                <a:latin typeface="+mn-lt"/>
              </a:rPr>
              <a:t>3</a:t>
            </a:r>
            <a:endParaRPr lang="en-GB" sz="1200" i="1" dirty="0">
              <a:latin typeface="+mn-lt"/>
            </a:endParaRPr>
          </a:p>
        </p:txBody>
      </p:sp>
    </p:spTree>
    <p:extLst>
      <p:ext uri="{BB962C8B-B14F-4D97-AF65-F5344CB8AC3E}">
        <p14:creationId xmlns:p14="http://schemas.microsoft.com/office/powerpoint/2010/main" val="184405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a:t>
            </a:r>
          </a:p>
        </p:txBody>
      </p:sp>
      <p:sp>
        <p:nvSpPr>
          <p:cNvPr id="3" name="Text Placeholder 1">
            <a:extLst>
              <a:ext uri="{FF2B5EF4-FFF2-40B4-BE49-F238E27FC236}">
                <a16:creationId xmlns:a16="http://schemas.microsoft.com/office/drawing/2014/main" id="{3E206205-22D9-C9F1-F3F1-6D2D59D82CC4}"/>
              </a:ext>
            </a:extLst>
          </p:cNvPr>
          <p:cNvSpPr txBox="1">
            <a:spLocks/>
          </p:cNvSpPr>
          <p:nvPr/>
        </p:nvSpPr>
        <p:spPr bwMode="auto">
          <a:xfrm>
            <a:off x="328248" y="839096"/>
            <a:ext cx="4459776" cy="36450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600" b="1" kern="0" dirty="0"/>
              <a:t>What support for SS-DAB is there?</a:t>
            </a:r>
          </a:p>
        </p:txBody>
      </p:sp>
      <p:pic>
        <p:nvPicPr>
          <p:cNvPr id="6" name="Picture 5">
            <a:extLst>
              <a:ext uri="{FF2B5EF4-FFF2-40B4-BE49-F238E27FC236}">
                <a16:creationId xmlns:a16="http://schemas.microsoft.com/office/drawing/2014/main" id="{67C09745-BD8A-9955-8FF0-374C1146CE9C}"/>
              </a:ext>
            </a:extLst>
          </p:cNvPr>
          <p:cNvPicPr>
            <a:picLocks noChangeAspect="1"/>
          </p:cNvPicPr>
          <p:nvPr/>
        </p:nvPicPr>
        <p:blipFill>
          <a:blip r:embed="rId3"/>
          <a:stretch>
            <a:fillRect/>
          </a:stretch>
        </p:blipFill>
        <p:spPr>
          <a:xfrm>
            <a:off x="5641723" y="1563638"/>
            <a:ext cx="3495560" cy="2592288"/>
          </a:xfrm>
          <a:prstGeom prst="rect">
            <a:avLst/>
          </a:prstGeom>
        </p:spPr>
      </p:pic>
      <p:sp>
        <p:nvSpPr>
          <p:cNvPr id="4" name="Text Placeholder 1">
            <a:extLst>
              <a:ext uri="{FF2B5EF4-FFF2-40B4-BE49-F238E27FC236}">
                <a16:creationId xmlns:a16="http://schemas.microsoft.com/office/drawing/2014/main" id="{51AB780D-801E-1053-904C-45262F0950EE}"/>
              </a:ext>
            </a:extLst>
          </p:cNvPr>
          <p:cNvSpPr txBox="1">
            <a:spLocks/>
          </p:cNvSpPr>
          <p:nvPr/>
        </p:nvSpPr>
        <p:spPr bwMode="auto">
          <a:xfrm>
            <a:off x="107504" y="1203598"/>
            <a:ext cx="5688632" cy="393990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algn="l">
              <a:spcBef>
                <a:spcPts val="0"/>
              </a:spcBef>
              <a:spcAft>
                <a:spcPts val="0"/>
              </a:spcAft>
            </a:pPr>
            <a:r>
              <a:rPr lang="en-GB" sz="1600" b="0" i="0" dirty="0">
                <a:solidFill>
                  <a:srgbClr val="555555"/>
                </a:solidFill>
                <a:effectLst/>
                <a:latin typeface="Droid Sans"/>
              </a:rPr>
              <a:t>The non-profit organisation </a:t>
            </a:r>
            <a:r>
              <a:rPr lang="en-GB" sz="1600" b="0" i="0" dirty="0" err="1">
                <a:solidFill>
                  <a:srgbClr val="555555"/>
                </a:solidFill>
                <a:effectLst/>
                <a:latin typeface="Droid Sans"/>
              </a:rPr>
              <a:t>Opendigitalradio</a:t>
            </a:r>
            <a:r>
              <a:rPr lang="en-GB" sz="1600" b="0" i="0" dirty="0">
                <a:solidFill>
                  <a:srgbClr val="555555"/>
                </a:solidFill>
                <a:effectLst/>
                <a:latin typeface="Droid Sans"/>
              </a:rPr>
              <a:t> </a:t>
            </a:r>
            <a:r>
              <a:rPr lang="en-GB" sz="1600" dirty="0">
                <a:solidFill>
                  <a:srgbClr val="555555"/>
                </a:solidFill>
                <a:latin typeface="Droid Sans"/>
              </a:rPr>
              <a:t>was</a:t>
            </a:r>
            <a:r>
              <a:rPr lang="en-GB" sz="1600" b="0" i="0" dirty="0">
                <a:solidFill>
                  <a:srgbClr val="555555"/>
                </a:solidFill>
                <a:effectLst/>
                <a:latin typeface="Droid Sans"/>
              </a:rPr>
              <a:t> created in November 2012 in Geneva, Switzerland, according to Swiss law.</a:t>
            </a:r>
          </a:p>
          <a:p>
            <a:pPr algn="l" rtl="0">
              <a:spcBef>
                <a:spcPts val="0"/>
              </a:spcBef>
              <a:spcAft>
                <a:spcPts val="0"/>
              </a:spcAft>
            </a:pPr>
            <a:r>
              <a:rPr lang="en-GB" sz="1600" b="0" i="0" dirty="0">
                <a:solidFill>
                  <a:srgbClr val="3C9BED"/>
                </a:solidFill>
                <a:effectLst/>
                <a:latin typeface="inherit"/>
              </a:rPr>
              <a:t>Mission</a:t>
            </a:r>
          </a:p>
          <a:p>
            <a:pPr algn="l" rtl="0">
              <a:spcBef>
                <a:spcPts val="0"/>
              </a:spcBef>
              <a:spcAft>
                <a:spcPts val="0"/>
              </a:spcAft>
            </a:pPr>
            <a:r>
              <a:rPr lang="en-GB" sz="1600" b="0" i="0" dirty="0">
                <a:solidFill>
                  <a:srgbClr val="555555"/>
                </a:solidFill>
                <a:effectLst/>
                <a:latin typeface="inherit"/>
              </a:rPr>
              <a:t>The goal of the NPO is to promote development of digital radio. This leads to the following activities:</a:t>
            </a:r>
          </a:p>
          <a:p>
            <a:pPr algn="l" rtl="0">
              <a:spcBef>
                <a:spcPts val="0"/>
              </a:spcBef>
              <a:spcAft>
                <a:spcPts val="0"/>
              </a:spcAft>
              <a:buFont typeface="Arial" panose="020B0604020202020204" pitchFamily="34" charset="0"/>
              <a:buChar char="•"/>
            </a:pPr>
            <a:r>
              <a:rPr lang="en-GB" sz="1600" b="0" i="0" dirty="0">
                <a:solidFill>
                  <a:srgbClr val="555555"/>
                </a:solidFill>
                <a:effectLst/>
                <a:latin typeface="inherit"/>
              </a:rPr>
              <a:t>Promote and develop open technologies for digital broadcasting.</a:t>
            </a:r>
          </a:p>
          <a:p>
            <a:pPr algn="l" rtl="0">
              <a:spcBef>
                <a:spcPts val="0"/>
              </a:spcBef>
              <a:spcAft>
                <a:spcPts val="0"/>
              </a:spcAft>
              <a:buFont typeface="Arial" panose="020B0604020202020204" pitchFamily="34" charset="0"/>
              <a:buChar char="•"/>
            </a:pPr>
            <a:r>
              <a:rPr lang="en-GB" sz="1600" b="0" i="0" dirty="0">
                <a:solidFill>
                  <a:srgbClr val="555555"/>
                </a:solidFill>
                <a:effectLst/>
                <a:latin typeface="inherit"/>
              </a:rPr>
              <a:t>Experiment and document the techniques for digital broadcasting.</a:t>
            </a:r>
          </a:p>
          <a:p>
            <a:pPr algn="l" rtl="0">
              <a:spcBef>
                <a:spcPts val="0"/>
              </a:spcBef>
              <a:spcAft>
                <a:spcPts val="0"/>
              </a:spcAft>
              <a:buFont typeface="Arial" panose="020B0604020202020204" pitchFamily="34" charset="0"/>
              <a:buChar char="•"/>
            </a:pPr>
            <a:r>
              <a:rPr lang="en-GB" sz="1600" b="0" i="0" dirty="0">
                <a:solidFill>
                  <a:srgbClr val="555555"/>
                </a:solidFill>
                <a:effectLst/>
                <a:latin typeface="inherit"/>
              </a:rPr>
              <a:t>Teach and help for the construction and deployment of open broadcasting systems.</a:t>
            </a:r>
          </a:p>
          <a:p>
            <a:pPr algn="l" rtl="0">
              <a:spcBef>
                <a:spcPts val="0"/>
              </a:spcBef>
              <a:spcAft>
                <a:spcPts val="0"/>
              </a:spcAft>
              <a:buFont typeface="Arial" panose="020B0604020202020204" pitchFamily="34" charset="0"/>
              <a:buChar char="•"/>
            </a:pPr>
            <a:r>
              <a:rPr lang="en-GB" sz="1600" b="0" i="0" dirty="0">
                <a:solidFill>
                  <a:srgbClr val="555555"/>
                </a:solidFill>
                <a:effectLst/>
                <a:latin typeface="inherit"/>
              </a:rPr>
              <a:t>Offer radio broadcasting services for temporary or permanent setups.</a:t>
            </a:r>
          </a:p>
          <a:p>
            <a:pPr algn="l" rtl="0">
              <a:spcBef>
                <a:spcPts val="0"/>
              </a:spcBef>
              <a:spcAft>
                <a:spcPts val="0"/>
              </a:spcAft>
              <a:buFont typeface="Arial" panose="020B0604020202020204" pitchFamily="34" charset="0"/>
              <a:buChar char="•"/>
            </a:pPr>
            <a:r>
              <a:rPr lang="en-GB" sz="1600" b="0" i="0" dirty="0">
                <a:solidFill>
                  <a:srgbClr val="555555"/>
                </a:solidFill>
                <a:effectLst/>
                <a:latin typeface="inherit"/>
              </a:rPr>
              <a:t>Integrate open systems for broadcasting projects.</a:t>
            </a:r>
          </a:p>
          <a:p>
            <a:pPr marL="0" indent="0">
              <a:buFont typeface="Times" charset="0"/>
              <a:buNone/>
            </a:pPr>
            <a:endParaRPr lang="en-AU" sz="1600" kern="0" dirty="0"/>
          </a:p>
        </p:txBody>
      </p:sp>
      <p:sp>
        <p:nvSpPr>
          <p:cNvPr id="7" name="TextBox 6">
            <a:extLst>
              <a:ext uri="{FF2B5EF4-FFF2-40B4-BE49-F238E27FC236}">
                <a16:creationId xmlns:a16="http://schemas.microsoft.com/office/drawing/2014/main" id="{2B1A2171-B50F-83FA-4CFA-398CA5538069}"/>
              </a:ext>
            </a:extLst>
          </p:cNvPr>
          <p:cNvSpPr txBox="1"/>
          <p:nvPr/>
        </p:nvSpPr>
        <p:spPr>
          <a:xfrm>
            <a:off x="5436096" y="786794"/>
            <a:ext cx="3779912" cy="369332"/>
          </a:xfrm>
          <a:prstGeom prst="rect">
            <a:avLst/>
          </a:prstGeom>
          <a:noFill/>
        </p:spPr>
        <p:txBody>
          <a:bodyPr wrap="square">
            <a:spAutoFit/>
          </a:bodyPr>
          <a:lstStyle/>
          <a:p>
            <a:pPr marL="0" indent="0">
              <a:buFont typeface="Times" charset="0"/>
              <a:buNone/>
            </a:pPr>
            <a:r>
              <a:rPr lang="en-AU" sz="1800" kern="0" dirty="0">
                <a:latin typeface="+mj-lt"/>
                <a:hlinkClick r:id="rId4"/>
              </a:rPr>
              <a:t>https://www.opendigitalradio.org/</a:t>
            </a:r>
            <a:endParaRPr lang="en-AU" sz="1800" kern="0" dirty="0">
              <a:latin typeface="+mj-lt"/>
            </a:endParaRPr>
          </a:p>
        </p:txBody>
      </p:sp>
    </p:spTree>
    <p:extLst>
      <p:ext uri="{BB962C8B-B14F-4D97-AF65-F5344CB8AC3E}">
        <p14:creationId xmlns:p14="http://schemas.microsoft.com/office/powerpoint/2010/main" val="355403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a:t>
            </a:r>
          </a:p>
        </p:txBody>
      </p:sp>
      <p:sp>
        <p:nvSpPr>
          <p:cNvPr id="3" name="Text Placeholder 1">
            <a:extLst>
              <a:ext uri="{FF2B5EF4-FFF2-40B4-BE49-F238E27FC236}">
                <a16:creationId xmlns:a16="http://schemas.microsoft.com/office/drawing/2014/main" id="{3E206205-22D9-C9F1-F3F1-6D2D59D82CC4}"/>
              </a:ext>
            </a:extLst>
          </p:cNvPr>
          <p:cNvSpPr txBox="1">
            <a:spLocks/>
          </p:cNvSpPr>
          <p:nvPr/>
        </p:nvSpPr>
        <p:spPr bwMode="auto">
          <a:xfrm>
            <a:off x="328248" y="839096"/>
            <a:ext cx="4459776" cy="36450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600" b="1" kern="0" dirty="0"/>
              <a:t>What support for SS-DAB is there?</a:t>
            </a:r>
          </a:p>
        </p:txBody>
      </p:sp>
      <p:sp>
        <p:nvSpPr>
          <p:cNvPr id="4" name="Text Placeholder 1">
            <a:extLst>
              <a:ext uri="{FF2B5EF4-FFF2-40B4-BE49-F238E27FC236}">
                <a16:creationId xmlns:a16="http://schemas.microsoft.com/office/drawing/2014/main" id="{51AB780D-801E-1053-904C-45262F0950EE}"/>
              </a:ext>
            </a:extLst>
          </p:cNvPr>
          <p:cNvSpPr txBox="1">
            <a:spLocks/>
          </p:cNvSpPr>
          <p:nvPr/>
        </p:nvSpPr>
        <p:spPr bwMode="auto">
          <a:xfrm>
            <a:off x="328247" y="1334152"/>
            <a:ext cx="3379657" cy="3397838"/>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600" kern="0" dirty="0">
                <a:hlinkClick r:id="rId3"/>
              </a:rPr>
              <a:t>https://github.com/Opendigitalradio</a:t>
            </a:r>
            <a:r>
              <a:rPr lang="en-AU" sz="1600" kern="0" dirty="0"/>
              <a:t> </a:t>
            </a:r>
          </a:p>
          <a:p>
            <a:pPr marL="0" indent="0">
              <a:buFont typeface="Times" charset="0"/>
              <a:buNone/>
            </a:pPr>
            <a:r>
              <a:rPr lang="en-AU" sz="1600" kern="0" dirty="0"/>
              <a:t>Repositories for software code</a:t>
            </a:r>
          </a:p>
          <a:p>
            <a:pPr>
              <a:buFont typeface="Arial" panose="020B0604020202020204" pitchFamily="34" charset="0"/>
              <a:buChar char="•"/>
            </a:pPr>
            <a:r>
              <a:rPr lang="en-AU" sz="1600" kern="0" dirty="0"/>
              <a:t>ODR-</a:t>
            </a:r>
            <a:r>
              <a:rPr lang="en-AU" sz="1600" kern="0" dirty="0" err="1"/>
              <a:t>DabMux</a:t>
            </a:r>
            <a:endParaRPr lang="en-AU" sz="1600" kern="0" dirty="0"/>
          </a:p>
          <a:p>
            <a:pPr>
              <a:buFont typeface="Arial" panose="020B0604020202020204" pitchFamily="34" charset="0"/>
              <a:buChar char="•"/>
            </a:pPr>
            <a:r>
              <a:rPr lang="en-AU" sz="1600" kern="0" dirty="0"/>
              <a:t>ODR-</a:t>
            </a:r>
            <a:r>
              <a:rPr lang="en-AU" sz="1600" kern="0" dirty="0" err="1"/>
              <a:t>AudioEnc</a:t>
            </a:r>
            <a:endParaRPr lang="en-AU" sz="1600" kern="0" dirty="0"/>
          </a:p>
          <a:p>
            <a:pPr>
              <a:buFont typeface="Arial" panose="020B0604020202020204" pitchFamily="34" charset="0"/>
              <a:buChar char="•"/>
            </a:pPr>
            <a:r>
              <a:rPr lang="en-AU" sz="1600" kern="0" dirty="0"/>
              <a:t>ODR-</a:t>
            </a:r>
            <a:r>
              <a:rPr lang="en-AU" sz="1600" kern="0" dirty="0" err="1"/>
              <a:t>PadEnc</a:t>
            </a:r>
            <a:endParaRPr lang="en-AU" sz="1600" kern="0" dirty="0"/>
          </a:p>
          <a:p>
            <a:pPr>
              <a:buFont typeface="Arial" panose="020B0604020202020204" pitchFamily="34" charset="0"/>
              <a:buChar char="•"/>
            </a:pPr>
            <a:r>
              <a:rPr lang="en-AU" sz="1600" kern="0" dirty="0"/>
              <a:t>ODR-</a:t>
            </a:r>
            <a:r>
              <a:rPr lang="en-AU" sz="1600" kern="0" dirty="0" err="1"/>
              <a:t>DabMod</a:t>
            </a:r>
            <a:endParaRPr lang="en-AU" sz="1600" kern="0" dirty="0"/>
          </a:p>
          <a:p>
            <a:pPr marL="0" indent="0">
              <a:buNone/>
            </a:pPr>
            <a:r>
              <a:rPr lang="en-AU" sz="1600" b="1" kern="0" dirty="0"/>
              <a:t>Lots of activity!!</a:t>
            </a:r>
          </a:p>
          <a:p>
            <a:pPr>
              <a:buFont typeface="Arial" panose="020B0604020202020204" pitchFamily="34" charset="0"/>
              <a:buChar char="•"/>
            </a:pPr>
            <a:endParaRPr lang="en-AU" sz="1600" kern="0" dirty="0"/>
          </a:p>
          <a:p>
            <a:pPr marL="0" indent="0">
              <a:buFont typeface="Times" charset="0"/>
              <a:buNone/>
            </a:pPr>
            <a:endParaRPr lang="en-AU" sz="1600" kern="0" dirty="0"/>
          </a:p>
        </p:txBody>
      </p:sp>
      <p:pic>
        <p:nvPicPr>
          <p:cNvPr id="7" name="Picture 6">
            <a:extLst>
              <a:ext uri="{FF2B5EF4-FFF2-40B4-BE49-F238E27FC236}">
                <a16:creationId xmlns:a16="http://schemas.microsoft.com/office/drawing/2014/main" id="{F5387F85-D75F-9C58-D11A-0C3963577E6A}"/>
              </a:ext>
            </a:extLst>
          </p:cNvPr>
          <p:cNvPicPr>
            <a:picLocks noChangeAspect="1"/>
          </p:cNvPicPr>
          <p:nvPr/>
        </p:nvPicPr>
        <p:blipFill>
          <a:blip r:embed="rId4"/>
          <a:stretch>
            <a:fillRect/>
          </a:stretch>
        </p:blipFill>
        <p:spPr>
          <a:xfrm>
            <a:off x="3995936" y="43128"/>
            <a:ext cx="5079417" cy="4933674"/>
          </a:xfrm>
          <a:prstGeom prst="rect">
            <a:avLst/>
          </a:prstGeom>
        </p:spPr>
      </p:pic>
    </p:spTree>
    <p:extLst>
      <p:ext uri="{BB962C8B-B14F-4D97-AF65-F5344CB8AC3E}">
        <p14:creationId xmlns:p14="http://schemas.microsoft.com/office/powerpoint/2010/main" val="201535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a:t>
            </a:r>
          </a:p>
        </p:txBody>
      </p:sp>
      <p:sp>
        <p:nvSpPr>
          <p:cNvPr id="3" name="Text Placeholder 1">
            <a:extLst>
              <a:ext uri="{FF2B5EF4-FFF2-40B4-BE49-F238E27FC236}">
                <a16:creationId xmlns:a16="http://schemas.microsoft.com/office/drawing/2014/main" id="{3E206205-22D9-C9F1-F3F1-6D2D59D82CC4}"/>
              </a:ext>
            </a:extLst>
          </p:cNvPr>
          <p:cNvSpPr txBox="1">
            <a:spLocks/>
          </p:cNvSpPr>
          <p:nvPr/>
        </p:nvSpPr>
        <p:spPr bwMode="auto">
          <a:xfrm>
            <a:off x="328248" y="839096"/>
            <a:ext cx="4459776" cy="36450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600" b="1" kern="0" dirty="0"/>
              <a:t>What support for SS-DAB is there?</a:t>
            </a:r>
          </a:p>
        </p:txBody>
      </p:sp>
      <p:sp>
        <p:nvSpPr>
          <p:cNvPr id="4" name="Text Placeholder 1">
            <a:extLst>
              <a:ext uri="{FF2B5EF4-FFF2-40B4-BE49-F238E27FC236}">
                <a16:creationId xmlns:a16="http://schemas.microsoft.com/office/drawing/2014/main" id="{51AB780D-801E-1053-904C-45262F0950EE}"/>
              </a:ext>
            </a:extLst>
          </p:cNvPr>
          <p:cNvSpPr txBox="1">
            <a:spLocks/>
          </p:cNvSpPr>
          <p:nvPr/>
        </p:nvSpPr>
        <p:spPr bwMode="auto">
          <a:xfrm>
            <a:off x="328246" y="1334152"/>
            <a:ext cx="6548009" cy="2561452"/>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600" kern="0" dirty="0"/>
              <a:t>How to setup your own DAB+ transmitter using </a:t>
            </a:r>
            <a:r>
              <a:rPr lang="en-AU" sz="1600" kern="0" dirty="0" err="1"/>
              <a:t>OpenDigitalRadio</a:t>
            </a:r>
            <a:endParaRPr lang="en-AU" sz="1600" kern="0" dirty="0"/>
          </a:p>
          <a:p>
            <a:pPr marL="0" indent="0">
              <a:buFont typeface="Times" charset="0"/>
              <a:buNone/>
            </a:pPr>
            <a:r>
              <a:rPr lang="en-AU" sz="1600" kern="0" dirty="0">
                <a:hlinkClick r:id="rId3"/>
              </a:rPr>
              <a:t>https://www.youtube.com/watch?v=zexQsN-Cf7k</a:t>
            </a:r>
            <a:endParaRPr lang="en-AU" sz="1600" kern="0" dirty="0"/>
          </a:p>
          <a:p>
            <a:pPr marL="0" indent="0">
              <a:buFont typeface="Times" charset="0"/>
              <a:buNone/>
            </a:pPr>
            <a:endParaRPr lang="en-AU" sz="1600" kern="0" dirty="0"/>
          </a:p>
        </p:txBody>
      </p:sp>
      <p:pic>
        <p:nvPicPr>
          <p:cNvPr id="7" name="Picture 6">
            <a:extLst>
              <a:ext uri="{FF2B5EF4-FFF2-40B4-BE49-F238E27FC236}">
                <a16:creationId xmlns:a16="http://schemas.microsoft.com/office/drawing/2014/main" id="{A6E6E6D8-ADAC-E702-B262-AB1AF6484D20}"/>
              </a:ext>
            </a:extLst>
          </p:cNvPr>
          <p:cNvPicPr>
            <a:picLocks noChangeAspect="1"/>
          </p:cNvPicPr>
          <p:nvPr/>
        </p:nvPicPr>
        <p:blipFill>
          <a:blip r:embed="rId4"/>
          <a:stretch>
            <a:fillRect/>
          </a:stretch>
        </p:blipFill>
        <p:spPr>
          <a:xfrm>
            <a:off x="4965493" y="2355726"/>
            <a:ext cx="3821523" cy="1839262"/>
          </a:xfrm>
          <a:prstGeom prst="rect">
            <a:avLst/>
          </a:prstGeom>
        </p:spPr>
      </p:pic>
      <p:pic>
        <p:nvPicPr>
          <p:cNvPr id="9" name="Picture 8">
            <a:extLst>
              <a:ext uri="{FF2B5EF4-FFF2-40B4-BE49-F238E27FC236}">
                <a16:creationId xmlns:a16="http://schemas.microsoft.com/office/drawing/2014/main" id="{F064ED8F-E4E1-B7C7-D7E7-262DB278E135}"/>
              </a:ext>
            </a:extLst>
          </p:cNvPr>
          <p:cNvPicPr>
            <a:picLocks noChangeAspect="1"/>
          </p:cNvPicPr>
          <p:nvPr/>
        </p:nvPicPr>
        <p:blipFill>
          <a:blip r:embed="rId5"/>
          <a:stretch>
            <a:fillRect/>
          </a:stretch>
        </p:blipFill>
        <p:spPr>
          <a:xfrm>
            <a:off x="328246" y="2181369"/>
            <a:ext cx="4621138" cy="2822113"/>
          </a:xfrm>
          <a:prstGeom prst="rect">
            <a:avLst/>
          </a:prstGeom>
        </p:spPr>
      </p:pic>
    </p:spTree>
    <p:extLst>
      <p:ext uri="{BB962C8B-B14F-4D97-AF65-F5344CB8AC3E}">
        <p14:creationId xmlns:p14="http://schemas.microsoft.com/office/powerpoint/2010/main" val="393296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Text Placeholder 1">
            <a:extLst>
              <a:ext uri="{FF2B5EF4-FFF2-40B4-BE49-F238E27FC236}">
                <a16:creationId xmlns:a16="http://schemas.microsoft.com/office/drawing/2014/main" id="{3E206205-22D9-C9F1-F3F1-6D2D59D82CC4}"/>
              </a:ext>
            </a:extLst>
          </p:cNvPr>
          <p:cNvSpPr txBox="1">
            <a:spLocks/>
          </p:cNvSpPr>
          <p:nvPr/>
        </p:nvSpPr>
        <p:spPr bwMode="auto">
          <a:xfrm>
            <a:off x="328248" y="839095"/>
            <a:ext cx="8204192" cy="4098715"/>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lvl1pPr marL="254000" indent="-254000" algn="l" rtl="0" eaLnBrk="0" fontAlgn="base" hangingPunct="0">
              <a:lnSpc>
                <a:spcPct val="100000"/>
              </a:lnSpc>
              <a:spcBef>
                <a:spcPts val="1350"/>
              </a:spcBef>
              <a:spcAft>
                <a:spcPts val="450"/>
              </a:spcAft>
              <a:buClr>
                <a:schemeClr val="tx2"/>
              </a:buClr>
              <a:buSzPct val="120000"/>
              <a:buFont typeface="Times"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271463" indent="-135731" algn="l" rtl="0" eaLnBrk="0" fontAlgn="base" hangingPunct="0">
              <a:lnSpc>
                <a:spcPct val="100000"/>
              </a:lnSpc>
              <a:spcBef>
                <a:spcPts val="450"/>
              </a:spcBef>
              <a:spcAft>
                <a:spcPts val="450"/>
              </a:spcAft>
              <a:buFont typeface="Arial" pitchFamily="34" charset="0"/>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2pPr>
            <a:lvl3pPr marL="402431" indent="-130969" algn="l" rtl="0" eaLnBrk="0" fontAlgn="base" hangingPunct="0">
              <a:lnSpc>
                <a:spcPct val="100000"/>
              </a:lnSpc>
              <a:spcBef>
                <a:spcPts val="225"/>
              </a:spcBef>
              <a:spcAft>
                <a:spcPts val="225"/>
              </a:spcAft>
              <a:buFont typeface="Wingdings" pitchFamily="2" charset="2"/>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3pPr>
            <a:lvl4pPr marL="1604963" indent="-261938"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4pPr>
            <a:lvl5pPr marL="1973263" indent="-177800" algn="l" rtl="0" eaLnBrk="0" fontAlgn="base" hangingPunct="0">
              <a:lnSpc>
                <a:spcPct val="100000"/>
              </a:lnSpc>
              <a:spcBef>
                <a:spcPts val="450"/>
              </a:spcBef>
              <a:spcAft>
                <a:spcPts val="45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charset="0"/>
              <a:buNone/>
            </a:pPr>
            <a:r>
              <a:rPr lang="en-AU" sz="1600" kern="0" dirty="0"/>
              <a:t>SS-DAB+ is essential to allow small Community Radio stations to participate in digital radio future</a:t>
            </a:r>
          </a:p>
          <a:p>
            <a:pPr marL="0" indent="0">
              <a:buFont typeface="Times" charset="0"/>
              <a:buNone/>
            </a:pPr>
            <a:r>
              <a:rPr lang="en-AU" sz="1600" kern="0" dirty="0"/>
              <a:t>SS-DAB+ is being increasingly valued and added to countries’ regulation frameworks</a:t>
            </a:r>
          </a:p>
          <a:p>
            <a:pPr marL="0" indent="0">
              <a:buFont typeface="Times" charset="0"/>
              <a:buNone/>
            </a:pPr>
            <a:r>
              <a:rPr lang="en-AU" sz="1600" kern="0" dirty="0"/>
              <a:t>Often uses other Open Source software and SDR solutions for support systems</a:t>
            </a:r>
          </a:p>
          <a:p>
            <a:pPr marL="0" indent="0">
              <a:buFont typeface="Times" charset="0"/>
              <a:buNone/>
            </a:pPr>
            <a:r>
              <a:rPr lang="en-AU" sz="1600" kern="0" dirty="0"/>
              <a:t>Technical enhancements continue</a:t>
            </a:r>
          </a:p>
          <a:p>
            <a:r>
              <a:rPr lang="en-AU" sz="1600" kern="0" dirty="0"/>
              <a:t>New functionality</a:t>
            </a:r>
          </a:p>
          <a:p>
            <a:r>
              <a:rPr lang="en-AU" sz="1600" kern="0" dirty="0"/>
              <a:t>Better reliability</a:t>
            </a:r>
          </a:p>
          <a:p>
            <a:r>
              <a:rPr lang="en-AU" sz="1600" kern="0" dirty="0"/>
              <a:t>Better efficiency</a:t>
            </a:r>
          </a:p>
          <a:p>
            <a:r>
              <a:rPr lang="en-AU" sz="1600" kern="0" dirty="0"/>
              <a:t>Lower cost</a:t>
            </a:r>
          </a:p>
        </p:txBody>
      </p:sp>
    </p:spTree>
    <p:extLst>
      <p:ext uri="{BB962C8B-B14F-4D97-AF65-F5344CB8AC3E}">
        <p14:creationId xmlns:p14="http://schemas.microsoft.com/office/powerpoint/2010/main" val="558014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type="body" sz="quarter" idx="13"/>
          </p:nvPr>
        </p:nvSpPr>
        <p:spPr>
          <a:xfrm>
            <a:off x="1039587" y="1314444"/>
            <a:ext cx="6988628" cy="2944193"/>
          </a:xfrm>
        </p:spPr>
        <p:txBody>
          <a:bodyPr/>
          <a:lstStyle/>
          <a:p>
            <a:pPr marL="133350" indent="0" algn="ctr">
              <a:spcBef>
                <a:spcPts val="0"/>
              </a:spcBef>
              <a:spcAft>
                <a:spcPts val="0"/>
              </a:spcAft>
              <a:buNone/>
            </a:pPr>
            <a:r>
              <a:rPr lang="en-GB" sz="3600" b="1" dirty="0"/>
              <a:t>Thank you </a:t>
            </a:r>
          </a:p>
          <a:p>
            <a:pPr marL="133350" indent="0">
              <a:spcBef>
                <a:spcPts val="0"/>
              </a:spcBef>
              <a:spcAft>
                <a:spcPts val="0"/>
              </a:spcAft>
              <a:buNone/>
            </a:pPr>
            <a:endParaRPr lang="en-GB" sz="1200" dirty="0"/>
          </a:p>
          <a:p>
            <a:pPr marL="133350" indent="0">
              <a:spcBef>
                <a:spcPts val="0"/>
              </a:spcBef>
              <a:spcAft>
                <a:spcPts val="0"/>
              </a:spcAft>
              <a:buNone/>
            </a:pPr>
            <a:endParaRPr lang="en-GB" sz="1200" dirty="0"/>
          </a:p>
          <a:p>
            <a:pPr marL="133350" indent="0">
              <a:spcBef>
                <a:spcPts val="0"/>
              </a:spcBef>
              <a:spcAft>
                <a:spcPts val="0"/>
              </a:spcAft>
              <a:buNone/>
            </a:pPr>
            <a:endParaRPr lang="en-GB" i="1" dirty="0"/>
          </a:p>
          <a:p>
            <a:pPr marL="133350" indent="0" algn="ctr">
              <a:spcBef>
                <a:spcPts val="450"/>
              </a:spcBef>
              <a:spcAft>
                <a:spcPts val="0"/>
              </a:spcAft>
              <a:buNone/>
            </a:pPr>
            <a:r>
              <a:rPr lang="en-GB" sz="1800" i="1" dirty="0"/>
              <a:t>For further information, please contact:</a:t>
            </a:r>
          </a:p>
          <a:p>
            <a:pPr marL="133350" indent="0" algn="ctr">
              <a:spcBef>
                <a:spcPts val="450"/>
              </a:spcBef>
              <a:spcAft>
                <a:spcPts val="0"/>
              </a:spcAft>
              <a:buNone/>
            </a:pPr>
            <a:r>
              <a:rPr lang="en-GB" sz="1800" dirty="0">
                <a:hlinkClick r:id="rId3"/>
              </a:rPr>
              <a:t>www.worlddab.org</a:t>
            </a:r>
            <a:endParaRPr lang="en-GB" sz="1800" dirty="0"/>
          </a:p>
          <a:p>
            <a:pPr marL="133350" indent="0" algn="ctr">
              <a:spcBef>
                <a:spcPts val="450"/>
              </a:spcBef>
              <a:spcAft>
                <a:spcPts val="0"/>
              </a:spcAft>
              <a:buNone/>
            </a:pPr>
            <a:r>
              <a:rPr lang="en-GB" sz="1800" dirty="0"/>
              <a:t>or </a:t>
            </a:r>
          </a:p>
          <a:p>
            <a:pPr marL="133350" indent="0" algn="ctr">
              <a:spcBef>
                <a:spcPts val="450"/>
              </a:spcBef>
              <a:spcAft>
                <a:spcPts val="0"/>
              </a:spcAft>
              <a:buNone/>
            </a:pPr>
            <a:r>
              <a:rPr lang="en-GB" sz="1800" u="sng" dirty="0"/>
              <a:t>les.sabel@scommtech.com.au</a:t>
            </a:r>
          </a:p>
          <a:p>
            <a:pPr marL="133350" indent="0">
              <a:spcBef>
                <a:spcPts val="0"/>
              </a:spcBef>
              <a:spcAft>
                <a:spcPts val="0"/>
              </a:spcAft>
              <a:buNone/>
            </a:pPr>
            <a:endParaRPr lang="en-GB" sz="1200" dirty="0"/>
          </a:p>
          <a:p>
            <a:pPr marL="133350" indent="0">
              <a:spcBef>
                <a:spcPts val="0"/>
              </a:spcBef>
              <a:spcAft>
                <a:spcPts val="0"/>
              </a:spcAft>
              <a:buNone/>
            </a:pPr>
            <a:endParaRPr lang="en-GB" sz="1200" dirty="0"/>
          </a:p>
        </p:txBody>
      </p:sp>
    </p:spTree>
    <p:extLst>
      <p:ext uri="{BB962C8B-B14F-4D97-AF65-F5344CB8AC3E}">
        <p14:creationId xmlns:p14="http://schemas.microsoft.com/office/powerpoint/2010/main" val="41740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ABU DBS 2023 - WorldDAB workshop</a:t>
            </a:r>
          </a:p>
        </p:txBody>
      </p:sp>
      <p:sp>
        <p:nvSpPr>
          <p:cNvPr id="5" name="TextBox 4">
            <a:extLst>
              <a:ext uri="{FF2B5EF4-FFF2-40B4-BE49-F238E27FC236}">
                <a16:creationId xmlns:a16="http://schemas.microsoft.com/office/drawing/2014/main" id="{C887CC45-7F15-322F-1040-150C43C9906D}"/>
              </a:ext>
            </a:extLst>
          </p:cNvPr>
          <p:cNvSpPr txBox="1"/>
          <p:nvPr/>
        </p:nvSpPr>
        <p:spPr>
          <a:xfrm>
            <a:off x="2339752" y="1071339"/>
            <a:ext cx="5025108" cy="3000821"/>
          </a:xfrm>
          <a:prstGeom prst="rect">
            <a:avLst/>
          </a:prstGeom>
          <a:noFill/>
        </p:spPr>
        <p:txBody>
          <a:bodyPr wrap="square">
            <a:spAutoFit/>
          </a:bodyPr>
          <a:lstStyle/>
          <a:p>
            <a:pPr algn="ctr">
              <a:spcAft>
                <a:spcPts val="1800"/>
              </a:spcAft>
              <a:tabLst>
                <a:tab pos="180340" algn="l"/>
                <a:tab pos="540385" algn="l"/>
                <a:tab pos="4230370" algn="l"/>
                <a:tab pos="4860925" algn="dec"/>
                <a:tab pos="180340" algn="l"/>
                <a:tab pos="540385" algn="l"/>
                <a:tab pos="4230370" algn="l"/>
                <a:tab pos="4860925" algn="dec"/>
              </a:tabLst>
            </a:pPr>
            <a:r>
              <a:rPr lang="en-GB" sz="1800" b="1" dirty="0">
                <a:effectLst/>
                <a:latin typeface="Arial" panose="020B0604020202020204" pitchFamily="34" charset="0"/>
                <a:ea typeface="Times New Roman" panose="02020603050405020304" pitchFamily="18" charset="0"/>
                <a:cs typeface="Arial" panose="020B0604020202020204" pitchFamily="34" charset="0"/>
              </a:rPr>
              <a:t>AGENDA</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tabLst>
                <a:tab pos="180340" algn="l"/>
                <a:tab pos="540385" algn="l"/>
                <a:tab pos="4230370" algn="l"/>
                <a:tab pos="4860925" algn="dec"/>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What is SS-DAB? </a:t>
            </a:r>
          </a:p>
          <a:p>
            <a:pPr marL="342900" lvl="0" indent="-342900">
              <a:spcAft>
                <a:spcPts val="600"/>
              </a:spcAft>
              <a:buFont typeface="+mj-lt"/>
              <a:buAutoNum type="arabicPeriod"/>
              <a:tabLst>
                <a:tab pos="180340" algn="l"/>
                <a:tab pos="540385" algn="l"/>
                <a:tab pos="4230370" algn="l"/>
                <a:tab pos="4860925" algn="dec"/>
              </a:tabLst>
            </a:pPr>
            <a:r>
              <a:rPr lang="en-AU" sz="1800" dirty="0">
                <a:latin typeface="Arial" panose="020B0604020202020204" pitchFamily="34" charset="0"/>
                <a:ea typeface="Times New Roman" panose="02020603050405020304" pitchFamily="18" charset="0"/>
                <a:cs typeface="Arial" panose="020B0604020202020204" pitchFamily="34" charset="0"/>
              </a:rPr>
              <a:t>A bit of history</a:t>
            </a:r>
          </a:p>
          <a:p>
            <a:pPr marL="342900" lvl="0" indent="-342900">
              <a:spcAft>
                <a:spcPts val="600"/>
              </a:spcAft>
              <a:buFont typeface="+mj-lt"/>
              <a:buAutoNum type="arabicPeriod"/>
              <a:tabLst>
                <a:tab pos="180340" algn="l"/>
                <a:tab pos="540385" algn="l"/>
                <a:tab pos="4230370" algn="l"/>
                <a:tab pos="4860925" algn="dec"/>
              </a:tabLst>
            </a:pPr>
            <a:r>
              <a:rPr lang="en-AU" sz="1800" dirty="0">
                <a:latin typeface="Arial" panose="020B0604020202020204" pitchFamily="34" charset="0"/>
                <a:ea typeface="Times New Roman" panose="02020603050405020304" pitchFamily="18" charset="0"/>
                <a:cs typeface="Arial" panose="020B0604020202020204" pitchFamily="34" charset="0"/>
              </a:rPr>
              <a:t>Where, how and why?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600"/>
              </a:spcAft>
              <a:buFont typeface="+mj-lt"/>
              <a:buAutoNum type="arabicPeriod"/>
              <a:tabLst>
                <a:tab pos="180340" algn="l"/>
                <a:tab pos="540385" algn="l"/>
                <a:tab pos="4230370" algn="l"/>
                <a:tab pos="4860925" algn="dec"/>
              </a:tabLst>
            </a:pPr>
            <a:r>
              <a:rPr lang="en-AU" sz="1800" dirty="0">
                <a:effectLst/>
                <a:latin typeface="Arial" panose="020B0604020202020204" pitchFamily="34" charset="0"/>
                <a:ea typeface="Times New Roman" panose="02020603050405020304" pitchFamily="18" charset="0"/>
                <a:cs typeface="Arial" panose="020B0604020202020204" pitchFamily="34" charset="0"/>
              </a:rPr>
              <a:t>System architectures</a:t>
            </a:r>
          </a:p>
          <a:p>
            <a:pPr marL="342900" lvl="0" indent="-342900">
              <a:spcAft>
                <a:spcPts val="600"/>
              </a:spcAft>
              <a:buFont typeface="+mj-lt"/>
              <a:buAutoNum type="arabicPeriod"/>
              <a:tabLst>
                <a:tab pos="180340" algn="l"/>
                <a:tab pos="540385" algn="l"/>
                <a:tab pos="4230370" algn="l"/>
                <a:tab pos="4860925" algn="dec"/>
              </a:tabLst>
            </a:pPr>
            <a:r>
              <a:rPr lang="en-AU" sz="1800" dirty="0">
                <a:latin typeface="Arial" panose="020B0604020202020204" pitchFamily="34" charset="0"/>
                <a:ea typeface="Times New Roman" panose="02020603050405020304" pitchFamily="18" charset="0"/>
                <a:cs typeface="Arial" panose="020B0604020202020204" pitchFamily="34" charset="0"/>
              </a:rPr>
              <a:t>Licensing, coverage and cost</a:t>
            </a:r>
          </a:p>
          <a:p>
            <a:pPr marL="342900" lvl="0" indent="-342900">
              <a:spcAft>
                <a:spcPts val="600"/>
              </a:spcAft>
              <a:buFont typeface="+mj-lt"/>
              <a:buAutoNum type="arabicPeriod"/>
              <a:tabLst>
                <a:tab pos="180340" algn="l"/>
                <a:tab pos="540385" algn="l"/>
                <a:tab pos="4230370" algn="l"/>
                <a:tab pos="4860925" algn="dec"/>
              </a:tabLst>
            </a:pPr>
            <a:r>
              <a:rPr lang="en-AU" sz="1800" dirty="0">
                <a:latin typeface="Arial" panose="020B0604020202020204" pitchFamily="34" charset="0"/>
                <a:ea typeface="Times New Roman" panose="02020603050405020304" pitchFamily="18" charset="0"/>
                <a:cs typeface="Arial" panose="020B0604020202020204" pitchFamily="34" charset="0"/>
              </a:rPr>
              <a:t>Support</a:t>
            </a:r>
          </a:p>
          <a:p>
            <a:pPr marL="342900" lvl="0" indent="-342900">
              <a:spcAft>
                <a:spcPts val="600"/>
              </a:spcAft>
              <a:buFont typeface="+mj-lt"/>
              <a:buAutoNum type="arabicPeriod"/>
              <a:tabLst>
                <a:tab pos="180340" algn="l"/>
                <a:tab pos="540385" algn="l"/>
                <a:tab pos="4230370" algn="l"/>
                <a:tab pos="4860925" algn="dec"/>
              </a:tabLst>
            </a:pPr>
            <a:r>
              <a:rPr lang="en-AU" sz="1800" dirty="0">
                <a:latin typeface="Arial" panose="020B0604020202020204" pitchFamily="34" charset="0"/>
                <a:ea typeface="Times New Roman" panose="02020603050405020304" pitchFamily="18" charset="0"/>
                <a:cs typeface="Arial" panose="020B0604020202020204" pitchFamily="34" charset="0"/>
              </a:rPr>
              <a:t>Conclusions</a:t>
            </a:r>
          </a:p>
        </p:txBody>
      </p:sp>
    </p:spTree>
    <p:extLst>
      <p:ext uri="{BB962C8B-B14F-4D97-AF65-F5344CB8AC3E}">
        <p14:creationId xmlns:p14="http://schemas.microsoft.com/office/powerpoint/2010/main" val="376376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SS-DAB?</a:t>
            </a:r>
          </a:p>
        </p:txBody>
      </p:sp>
      <p:sp>
        <p:nvSpPr>
          <p:cNvPr id="9" name="Content Placeholder 4"/>
          <p:cNvSpPr>
            <a:spLocks noGrp="1"/>
          </p:cNvSpPr>
          <p:nvPr>
            <p:ph type="body" sz="quarter" idx="13"/>
          </p:nvPr>
        </p:nvSpPr>
        <p:spPr>
          <a:xfrm>
            <a:off x="327077" y="915566"/>
            <a:ext cx="8276201" cy="3880166"/>
          </a:xfrm>
        </p:spPr>
        <p:txBody>
          <a:bodyPr wrap="square" anchor="ctr" anchorCtr="0">
            <a:spAutoFit/>
          </a:bodyPr>
          <a:lstStyle/>
          <a:p>
            <a:pPr marL="0" indent="0">
              <a:spcBef>
                <a:spcPts val="600"/>
              </a:spcBef>
              <a:spcAft>
                <a:spcPts val="0"/>
              </a:spcAft>
              <a:buNone/>
            </a:pPr>
            <a:r>
              <a:rPr lang="en-GB" sz="1800" dirty="0"/>
              <a:t>Small Scale DAB is the delivery of DAB+ multiplexers to small areas at very low cost in the UK.</a:t>
            </a:r>
          </a:p>
          <a:p>
            <a:pPr marL="0" indent="0">
              <a:spcBef>
                <a:spcPts val="600"/>
              </a:spcBef>
              <a:spcAft>
                <a:spcPts val="0"/>
              </a:spcAft>
              <a:buNone/>
            </a:pPr>
            <a:endParaRPr lang="en-GB" sz="1800" dirty="0"/>
          </a:p>
          <a:p>
            <a:pPr marL="0" indent="0">
              <a:spcBef>
                <a:spcPts val="600"/>
              </a:spcBef>
              <a:spcAft>
                <a:spcPts val="0"/>
              </a:spcAft>
              <a:buNone/>
            </a:pPr>
            <a:r>
              <a:rPr lang="en-GB" sz="1800" dirty="0"/>
              <a:t>It is also used in several countries in Europe to provide commercial and community broadcasting using Open Digital Radio (ODR) Software Defined Radio (SDR) implementations </a:t>
            </a:r>
          </a:p>
          <a:p>
            <a:pPr marL="0" indent="0">
              <a:spcBef>
                <a:spcPts val="600"/>
              </a:spcBef>
              <a:spcAft>
                <a:spcPts val="0"/>
              </a:spcAft>
              <a:buNone/>
            </a:pPr>
            <a:endParaRPr lang="en-GB" sz="1800" dirty="0"/>
          </a:p>
          <a:p>
            <a:pPr marL="0" indent="0">
              <a:spcBef>
                <a:spcPts val="600"/>
              </a:spcBef>
              <a:spcAft>
                <a:spcPts val="0"/>
              </a:spcAft>
              <a:buNone/>
            </a:pPr>
            <a:r>
              <a:rPr lang="en-GB" sz="1800" dirty="0"/>
              <a:t>This allows small broadcasters such as community broadcasters to enter the DAB+ digital radio market</a:t>
            </a:r>
          </a:p>
          <a:p>
            <a:pPr marL="0" indent="0">
              <a:spcBef>
                <a:spcPts val="600"/>
              </a:spcBef>
              <a:spcAft>
                <a:spcPts val="0"/>
              </a:spcAft>
              <a:buNone/>
            </a:pPr>
            <a:endParaRPr lang="en-GB" sz="1800" dirty="0"/>
          </a:p>
          <a:p>
            <a:pPr marL="0" indent="0">
              <a:spcBef>
                <a:spcPts val="600"/>
              </a:spcBef>
              <a:spcAft>
                <a:spcPts val="0"/>
              </a:spcAft>
              <a:buNone/>
            </a:pPr>
            <a:r>
              <a:rPr lang="en-GB" sz="1800" dirty="0"/>
              <a:t>As radio continues with digitisation and analogue switch-off, it is increasingly important to be part of the DAB+ landscape</a:t>
            </a:r>
          </a:p>
        </p:txBody>
      </p:sp>
    </p:spTree>
    <p:extLst>
      <p:ext uri="{BB962C8B-B14F-4D97-AF65-F5344CB8AC3E}">
        <p14:creationId xmlns:p14="http://schemas.microsoft.com/office/powerpoint/2010/main" val="424822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bit of history</a:t>
            </a:r>
          </a:p>
        </p:txBody>
      </p:sp>
      <p:graphicFrame>
        <p:nvGraphicFramePr>
          <p:cNvPr id="6" name="Table 6">
            <a:extLst>
              <a:ext uri="{FF2B5EF4-FFF2-40B4-BE49-F238E27FC236}">
                <a16:creationId xmlns:a16="http://schemas.microsoft.com/office/drawing/2014/main" id="{86CC3B3D-E953-1F8A-3B5A-A5F29DF83C98}"/>
              </a:ext>
            </a:extLst>
          </p:cNvPr>
          <p:cNvGraphicFramePr>
            <a:graphicFrameLocks noGrp="1"/>
          </p:cNvGraphicFramePr>
          <p:nvPr>
            <p:extLst>
              <p:ext uri="{D42A27DB-BD31-4B8C-83A1-F6EECF244321}">
                <p14:modId xmlns:p14="http://schemas.microsoft.com/office/powerpoint/2010/main" val="3053913003"/>
              </p:ext>
            </p:extLst>
          </p:nvPr>
        </p:nvGraphicFramePr>
        <p:xfrm>
          <a:off x="328246" y="843557"/>
          <a:ext cx="8481897" cy="4189590"/>
        </p:xfrm>
        <a:graphic>
          <a:graphicData uri="http://schemas.openxmlformats.org/drawingml/2006/table">
            <a:tbl>
              <a:tblPr firstRow="1" bandRow="1">
                <a:tableStyleId>{5C22544A-7EE6-4342-B048-85BDC9FD1C3A}</a:tableStyleId>
              </a:tblPr>
              <a:tblGrid>
                <a:gridCol w="859378">
                  <a:extLst>
                    <a:ext uri="{9D8B030D-6E8A-4147-A177-3AD203B41FA5}">
                      <a16:colId xmlns:a16="http://schemas.microsoft.com/office/drawing/2014/main" val="2511905954"/>
                    </a:ext>
                  </a:extLst>
                </a:gridCol>
                <a:gridCol w="7622519">
                  <a:extLst>
                    <a:ext uri="{9D8B030D-6E8A-4147-A177-3AD203B41FA5}">
                      <a16:colId xmlns:a16="http://schemas.microsoft.com/office/drawing/2014/main" val="4131277281"/>
                    </a:ext>
                  </a:extLst>
                </a:gridCol>
              </a:tblGrid>
              <a:tr h="511782">
                <a:tc>
                  <a:txBody>
                    <a:bodyPr/>
                    <a:lstStyle/>
                    <a:p>
                      <a:r>
                        <a:rPr lang="en-AU" dirty="0"/>
                        <a:t>Year</a:t>
                      </a:r>
                      <a:endParaRPr lang="en-GB" dirty="0"/>
                    </a:p>
                  </a:txBody>
                  <a:tcPr/>
                </a:tc>
                <a:tc>
                  <a:txBody>
                    <a:bodyPr/>
                    <a:lstStyle/>
                    <a:p>
                      <a:r>
                        <a:rPr lang="en-AU" dirty="0"/>
                        <a:t>Activity</a:t>
                      </a:r>
                      <a:endParaRPr lang="en-GB" dirty="0"/>
                    </a:p>
                  </a:txBody>
                  <a:tcPr/>
                </a:tc>
                <a:extLst>
                  <a:ext uri="{0D108BD9-81ED-4DB2-BD59-A6C34878D82A}">
                    <a16:rowId xmlns:a16="http://schemas.microsoft.com/office/drawing/2014/main" val="3385327577"/>
                  </a:ext>
                </a:extLst>
              </a:tr>
              <a:tr h="511782">
                <a:tc>
                  <a:txBody>
                    <a:bodyPr/>
                    <a:lstStyle/>
                    <a:p>
                      <a:r>
                        <a:rPr lang="en-AU" dirty="0"/>
                        <a:t>2002 - 2008</a:t>
                      </a:r>
                      <a:endParaRPr lang="en-GB" dirty="0"/>
                    </a:p>
                  </a:txBody>
                  <a:tcPr/>
                </a:tc>
                <a:tc>
                  <a:txBody>
                    <a:bodyPr/>
                    <a:lstStyle/>
                    <a:p>
                      <a:pPr marL="0" indent="0">
                        <a:spcBef>
                          <a:spcPts val="600"/>
                        </a:spcBef>
                        <a:spcAft>
                          <a:spcPts val="0"/>
                        </a:spcAft>
                        <a:buNone/>
                      </a:pPr>
                      <a:r>
                        <a:rPr lang="en-GB" sz="1800" dirty="0"/>
                        <a:t>Canadian Communications Research Centre (CRC) develop of the original </a:t>
                      </a:r>
                      <a:r>
                        <a:rPr lang="en-GB" sz="1800" dirty="0" err="1"/>
                        <a:t>mmbTools</a:t>
                      </a:r>
                      <a:r>
                        <a:rPr lang="en-GB" sz="1800" dirty="0"/>
                        <a:t> </a:t>
                      </a:r>
                    </a:p>
                    <a:p>
                      <a:pPr marL="0" indent="0">
                        <a:spcBef>
                          <a:spcPts val="600"/>
                        </a:spcBef>
                        <a:spcAft>
                          <a:spcPts val="0"/>
                        </a:spcAft>
                        <a:buNone/>
                      </a:pPr>
                      <a:r>
                        <a:rPr lang="en-GB" sz="1800" dirty="0"/>
                        <a:t>Demonstrated by Mathias </a:t>
                      </a:r>
                      <a:r>
                        <a:rPr lang="en-GB" sz="1800" dirty="0" err="1"/>
                        <a:t>Coinchon</a:t>
                      </a:r>
                      <a:r>
                        <a:rPr lang="en-GB" sz="1800" dirty="0"/>
                        <a:t> in Switzerland</a:t>
                      </a:r>
                    </a:p>
                  </a:txBody>
                  <a:tcPr/>
                </a:tc>
                <a:extLst>
                  <a:ext uri="{0D108BD9-81ED-4DB2-BD59-A6C34878D82A}">
                    <a16:rowId xmlns:a16="http://schemas.microsoft.com/office/drawing/2014/main" val="3202538695"/>
                  </a:ext>
                </a:extLst>
              </a:tr>
              <a:tr h="511782">
                <a:tc>
                  <a:txBody>
                    <a:bodyPr/>
                    <a:lstStyle/>
                    <a:p>
                      <a:r>
                        <a:rPr lang="en-AU" dirty="0"/>
                        <a:t>2009</a:t>
                      </a:r>
                      <a:endParaRPr lang="en-GB" dirty="0"/>
                    </a:p>
                  </a:txBody>
                  <a:tcPr/>
                </a:tc>
                <a:tc>
                  <a:txBody>
                    <a:bodyPr/>
                    <a:lstStyle/>
                    <a:p>
                      <a:r>
                        <a:rPr lang="en-GB" sz="1800" dirty="0"/>
                        <a:t>CRC opens the source code </a:t>
                      </a:r>
                      <a:r>
                        <a:rPr lang="en-GB" sz="1800" dirty="0" err="1"/>
                        <a:t>OpenDigitalRadio</a:t>
                      </a:r>
                      <a:r>
                        <a:rPr lang="en-GB" sz="1800" dirty="0"/>
                        <a:t>. wiki created</a:t>
                      </a:r>
                      <a:endParaRPr lang="en-GB" dirty="0"/>
                    </a:p>
                  </a:txBody>
                  <a:tcPr/>
                </a:tc>
                <a:extLst>
                  <a:ext uri="{0D108BD9-81ED-4DB2-BD59-A6C34878D82A}">
                    <a16:rowId xmlns:a16="http://schemas.microsoft.com/office/drawing/2014/main" val="2057951152"/>
                  </a:ext>
                </a:extLst>
              </a:tr>
              <a:tr h="511782">
                <a:tc>
                  <a:txBody>
                    <a:bodyPr/>
                    <a:lstStyle/>
                    <a:p>
                      <a:r>
                        <a:rPr lang="en-AU" dirty="0"/>
                        <a:t>2010</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First licenced broadcast using </a:t>
                      </a:r>
                      <a:r>
                        <a:rPr lang="en-GB" sz="1800" dirty="0" err="1"/>
                        <a:t>mmbTools</a:t>
                      </a:r>
                      <a:r>
                        <a:rPr lang="en-GB" sz="1800" dirty="0"/>
                        <a:t> in Switzerland / DAB+ encoder</a:t>
                      </a:r>
                    </a:p>
                  </a:txBody>
                  <a:tcPr/>
                </a:tc>
                <a:extLst>
                  <a:ext uri="{0D108BD9-81ED-4DB2-BD59-A6C34878D82A}">
                    <a16:rowId xmlns:a16="http://schemas.microsoft.com/office/drawing/2014/main" val="4009421859"/>
                  </a:ext>
                </a:extLst>
              </a:tr>
              <a:tr h="511782">
                <a:tc>
                  <a:txBody>
                    <a:bodyPr/>
                    <a:lstStyle/>
                    <a:p>
                      <a:r>
                        <a:rPr lang="en-AU" dirty="0"/>
                        <a:t>2011</a:t>
                      </a:r>
                      <a:endParaRPr lang="en-GB" dirty="0"/>
                    </a:p>
                  </a:txBody>
                  <a:tcPr/>
                </a:tc>
                <a:tc>
                  <a:txBody>
                    <a:bodyPr/>
                    <a:lstStyle/>
                    <a:p>
                      <a:r>
                        <a:rPr lang="en-AU" dirty="0"/>
                        <a:t>Testing and demonstrations gain wide interest</a:t>
                      </a:r>
                      <a:endParaRPr lang="en-GB" dirty="0"/>
                    </a:p>
                  </a:txBody>
                  <a:tcPr/>
                </a:tc>
                <a:extLst>
                  <a:ext uri="{0D108BD9-81ED-4DB2-BD59-A6C34878D82A}">
                    <a16:rowId xmlns:a16="http://schemas.microsoft.com/office/drawing/2014/main" val="3305727811"/>
                  </a:ext>
                </a:extLst>
              </a:tr>
              <a:tr h="511782">
                <a:tc>
                  <a:txBody>
                    <a:bodyPr/>
                    <a:lstStyle/>
                    <a:p>
                      <a:r>
                        <a:rPr lang="en-AU" dirty="0"/>
                        <a:t>2012</a:t>
                      </a:r>
                      <a:endParaRPr lang="en-GB" dirty="0"/>
                    </a:p>
                  </a:txBody>
                  <a:tcPr/>
                </a:tc>
                <a:tc>
                  <a:txBody>
                    <a:bodyPr/>
                    <a:lstStyle/>
                    <a:p>
                      <a:r>
                        <a:rPr lang="en-AU" dirty="0"/>
                        <a:t>Creation of </a:t>
                      </a:r>
                      <a:r>
                        <a:rPr lang="en-AU" dirty="0" err="1"/>
                        <a:t>Opendigitalradio</a:t>
                      </a:r>
                      <a:r>
                        <a:rPr lang="en-AU" dirty="0"/>
                        <a:t> NFP in Switzerland / SFN capabilities added</a:t>
                      </a:r>
                      <a:endParaRPr lang="en-GB" dirty="0"/>
                    </a:p>
                  </a:txBody>
                  <a:tcPr/>
                </a:tc>
                <a:extLst>
                  <a:ext uri="{0D108BD9-81ED-4DB2-BD59-A6C34878D82A}">
                    <a16:rowId xmlns:a16="http://schemas.microsoft.com/office/drawing/2014/main" val="3176049257"/>
                  </a:ext>
                </a:extLst>
              </a:tr>
              <a:tr h="511782">
                <a:tc>
                  <a:txBody>
                    <a:bodyPr/>
                    <a:lstStyle/>
                    <a:p>
                      <a:r>
                        <a:rPr lang="en-AU" dirty="0"/>
                        <a:t>2013</a:t>
                      </a:r>
                      <a:endParaRPr lang="en-GB" dirty="0"/>
                    </a:p>
                  </a:txBody>
                  <a:tcPr/>
                </a:tc>
                <a:tc>
                  <a:txBody>
                    <a:bodyPr/>
                    <a:lstStyle/>
                    <a:p>
                      <a:r>
                        <a:rPr lang="en-AU" dirty="0" err="1"/>
                        <a:t>Digris</a:t>
                      </a:r>
                      <a:r>
                        <a:rPr lang="en-AU" dirty="0"/>
                        <a:t> in Switzerland develops pilot transmissions in Geneva &amp; Zurich</a:t>
                      </a:r>
                    </a:p>
                    <a:p>
                      <a:r>
                        <a:rPr lang="en-AU" dirty="0"/>
                        <a:t>UK OFCOM publishes Brighton trial results by Rashid Mustapha</a:t>
                      </a:r>
                      <a:endParaRPr lang="en-GB" dirty="0"/>
                    </a:p>
                  </a:txBody>
                  <a:tcPr/>
                </a:tc>
                <a:extLst>
                  <a:ext uri="{0D108BD9-81ED-4DB2-BD59-A6C34878D82A}">
                    <a16:rowId xmlns:a16="http://schemas.microsoft.com/office/drawing/2014/main" val="4293582453"/>
                  </a:ext>
                </a:extLst>
              </a:tr>
            </a:tbl>
          </a:graphicData>
        </a:graphic>
      </p:graphicFrame>
    </p:spTree>
    <p:extLst>
      <p:ext uri="{BB962C8B-B14F-4D97-AF65-F5344CB8AC3E}">
        <p14:creationId xmlns:p14="http://schemas.microsoft.com/office/powerpoint/2010/main" val="236065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bit of history</a:t>
            </a:r>
          </a:p>
        </p:txBody>
      </p:sp>
      <p:graphicFrame>
        <p:nvGraphicFramePr>
          <p:cNvPr id="6" name="Table 6">
            <a:extLst>
              <a:ext uri="{FF2B5EF4-FFF2-40B4-BE49-F238E27FC236}">
                <a16:creationId xmlns:a16="http://schemas.microsoft.com/office/drawing/2014/main" id="{86CC3B3D-E953-1F8A-3B5A-A5F29DF83C98}"/>
              </a:ext>
            </a:extLst>
          </p:cNvPr>
          <p:cNvGraphicFramePr>
            <a:graphicFrameLocks noGrp="1"/>
          </p:cNvGraphicFramePr>
          <p:nvPr>
            <p:extLst>
              <p:ext uri="{D42A27DB-BD31-4B8C-83A1-F6EECF244321}">
                <p14:modId xmlns:p14="http://schemas.microsoft.com/office/powerpoint/2010/main" val="841644120"/>
              </p:ext>
            </p:extLst>
          </p:nvPr>
        </p:nvGraphicFramePr>
        <p:xfrm>
          <a:off x="328246" y="771550"/>
          <a:ext cx="8481897" cy="4350852"/>
        </p:xfrm>
        <a:graphic>
          <a:graphicData uri="http://schemas.openxmlformats.org/drawingml/2006/table">
            <a:tbl>
              <a:tblPr firstRow="1" bandRow="1">
                <a:tableStyleId>{5C22544A-7EE6-4342-B048-85BDC9FD1C3A}</a:tableStyleId>
              </a:tblPr>
              <a:tblGrid>
                <a:gridCol w="859378">
                  <a:extLst>
                    <a:ext uri="{9D8B030D-6E8A-4147-A177-3AD203B41FA5}">
                      <a16:colId xmlns:a16="http://schemas.microsoft.com/office/drawing/2014/main" val="2511905954"/>
                    </a:ext>
                  </a:extLst>
                </a:gridCol>
                <a:gridCol w="7622519">
                  <a:extLst>
                    <a:ext uri="{9D8B030D-6E8A-4147-A177-3AD203B41FA5}">
                      <a16:colId xmlns:a16="http://schemas.microsoft.com/office/drawing/2014/main" val="4131277281"/>
                    </a:ext>
                  </a:extLst>
                </a:gridCol>
              </a:tblGrid>
              <a:tr h="511782">
                <a:tc>
                  <a:txBody>
                    <a:bodyPr/>
                    <a:lstStyle/>
                    <a:p>
                      <a:r>
                        <a:rPr lang="en-AU" dirty="0"/>
                        <a:t>Year</a:t>
                      </a:r>
                      <a:endParaRPr lang="en-GB" dirty="0"/>
                    </a:p>
                  </a:txBody>
                  <a:tcPr/>
                </a:tc>
                <a:tc>
                  <a:txBody>
                    <a:bodyPr/>
                    <a:lstStyle/>
                    <a:p>
                      <a:r>
                        <a:rPr lang="en-AU" dirty="0"/>
                        <a:t>Activity</a:t>
                      </a:r>
                      <a:endParaRPr lang="en-GB" dirty="0"/>
                    </a:p>
                  </a:txBody>
                  <a:tcPr/>
                </a:tc>
                <a:extLst>
                  <a:ext uri="{0D108BD9-81ED-4DB2-BD59-A6C34878D82A}">
                    <a16:rowId xmlns:a16="http://schemas.microsoft.com/office/drawing/2014/main" val="3385327577"/>
                  </a:ext>
                </a:extLst>
              </a:tr>
              <a:tr h="511782">
                <a:tc>
                  <a:txBody>
                    <a:bodyPr/>
                    <a:lstStyle/>
                    <a:p>
                      <a:r>
                        <a:rPr lang="en-AU" dirty="0"/>
                        <a:t>2014</a:t>
                      </a:r>
                      <a:endParaRPr lang="en-GB" dirty="0"/>
                    </a:p>
                  </a:txBody>
                  <a:tcPr/>
                </a:tc>
                <a:tc>
                  <a:txBody>
                    <a:bodyPr/>
                    <a:lstStyle/>
                    <a:p>
                      <a:r>
                        <a:rPr lang="en-AU" dirty="0"/>
                        <a:t>ODR support increases, Italy contributes MOT and ETI tools</a:t>
                      </a:r>
                    </a:p>
                    <a:p>
                      <a:r>
                        <a:rPr lang="en-AU" dirty="0"/>
                        <a:t>Regular transmission in Geneva start, then Zurich and Marseille, France</a:t>
                      </a:r>
                      <a:endParaRPr lang="en-GB" dirty="0"/>
                    </a:p>
                  </a:txBody>
                  <a:tcPr/>
                </a:tc>
                <a:extLst>
                  <a:ext uri="{0D108BD9-81ED-4DB2-BD59-A6C34878D82A}">
                    <a16:rowId xmlns:a16="http://schemas.microsoft.com/office/drawing/2014/main" val="2057951152"/>
                  </a:ext>
                </a:extLst>
              </a:tr>
              <a:tr h="511782">
                <a:tc>
                  <a:txBody>
                    <a:bodyPr/>
                    <a:lstStyle/>
                    <a:p>
                      <a:r>
                        <a:rPr lang="en-AU" dirty="0"/>
                        <a:t>2015</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t>SFN field trials, tools improvements</a:t>
                      </a:r>
                      <a:endParaRPr lang="en-GB" sz="1800" dirty="0"/>
                    </a:p>
                  </a:txBody>
                  <a:tcPr/>
                </a:tc>
                <a:extLst>
                  <a:ext uri="{0D108BD9-81ED-4DB2-BD59-A6C34878D82A}">
                    <a16:rowId xmlns:a16="http://schemas.microsoft.com/office/drawing/2014/main" val="4009421859"/>
                  </a:ext>
                </a:extLst>
              </a:tr>
              <a:tr h="511782">
                <a:tc>
                  <a:txBody>
                    <a:bodyPr/>
                    <a:lstStyle/>
                    <a:p>
                      <a:r>
                        <a:rPr lang="en-AU" dirty="0"/>
                        <a:t>2016 - 2018</a:t>
                      </a:r>
                      <a:endParaRPr lang="en-GB" dirty="0"/>
                    </a:p>
                  </a:txBody>
                  <a:tcPr/>
                </a:tc>
                <a:tc>
                  <a:txBody>
                    <a:bodyPr/>
                    <a:lstStyle/>
                    <a:p>
                      <a:r>
                        <a:rPr lang="en-AU" dirty="0"/>
                        <a:t>Continues functional development &amp; field testing in UK, France, Denmark</a:t>
                      </a:r>
                    </a:p>
                    <a:p>
                      <a:r>
                        <a:rPr lang="en-AU" dirty="0"/>
                        <a:t>Regular operations continue in Switzerland</a:t>
                      </a:r>
                      <a:endParaRPr lang="en-GB" dirty="0"/>
                    </a:p>
                  </a:txBody>
                  <a:tcPr/>
                </a:tc>
                <a:extLst>
                  <a:ext uri="{0D108BD9-81ED-4DB2-BD59-A6C34878D82A}">
                    <a16:rowId xmlns:a16="http://schemas.microsoft.com/office/drawing/2014/main" val="3305727811"/>
                  </a:ext>
                </a:extLst>
              </a:tr>
              <a:tr h="511782">
                <a:tc>
                  <a:txBody>
                    <a:bodyPr/>
                    <a:lstStyle/>
                    <a:p>
                      <a:r>
                        <a:rPr lang="en-AU" dirty="0"/>
                        <a:t>2019</a:t>
                      </a:r>
                      <a:endParaRPr lang="en-GB" dirty="0"/>
                    </a:p>
                  </a:txBody>
                  <a:tcPr/>
                </a:tc>
                <a:tc>
                  <a:txBody>
                    <a:bodyPr/>
                    <a:lstStyle/>
                    <a:p>
                      <a:r>
                        <a:rPr lang="en-AU" dirty="0"/>
                        <a:t>UK OFCOM publishes a proposed way forward</a:t>
                      </a:r>
                      <a:endParaRPr lang="en-GB" dirty="0"/>
                    </a:p>
                  </a:txBody>
                  <a:tcPr/>
                </a:tc>
                <a:extLst>
                  <a:ext uri="{0D108BD9-81ED-4DB2-BD59-A6C34878D82A}">
                    <a16:rowId xmlns:a16="http://schemas.microsoft.com/office/drawing/2014/main" val="3176049257"/>
                  </a:ext>
                </a:extLst>
              </a:tr>
              <a:tr h="511782">
                <a:tc>
                  <a:txBody>
                    <a:bodyPr/>
                    <a:lstStyle/>
                    <a:p>
                      <a:r>
                        <a:rPr lang="en-AU" dirty="0"/>
                        <a:t>2020</a:t>
                      </a:r>
                      <a:endParaRPr lang="en-GB" dirty="0"/>
                    </a:p>
                  </a:txBody>
                  <a:tcPr/>
                </a:tc>
                <a:tc>
                  <a:txBody>
                    <a:bodyPr/>
                    <a:lstStyle/>
                    <a:p>
                      <a:r>
                        <a:rPr lang="en-AU" dirty="0"/>
                        <a:t>UK 1</a:t>
                      </a:r>
                      <a:r>
                        <a:rPr lang="en-AU" baseline="30000" dirty="0"/>
                        <a:t>st</a:t>
                      </a:r>
                      <a:r>
                        <a:rPr lang="en-AU" dirty="0"/>
                        <a:t> round of applications</a:t>
                      </a:r>
                      <a:endParaRPr lang="en-GB" dirty="0"/>
                    </a:p>
                  </a:txBody>
                  <a:tcPr/>
                </a:tc>
                <a:extLst>
                  <a:ext uri="{0D108BD9-81ED-4DB2-BD59-A6C34878D82A}">
                    <a16:rowId xmlns:a16="http://schemas.microsoft.com/office/drawing/2014/main" val="2967349993"/>
                  </a:ext>
                </a:extLst>
              </a:tr>
              <a:tr h="511782">
                <a:tc>
                  <a:txBody>
                    <a:bodyPr/>
                    <a:lstStyle/>
                    <a:p>
                      <a:r>
                        <a:rPr lang="en-AU" dirty="0"/>
                        <a:t>2021</a:t>
                      </a:r>
                      <a:endParaRPr lang="en-GB" dirty="0"/>
                    </a:p>
                  </a:txBody>
                  <a:tcPr/>
                </a:tc>
                <a:tc>
                  <a:txBody>
                    <a:bodyPr/>
                    <a:lstStyle/>
                    <a:p>
                      <a:r>
                        <a:rPr lang="en-AU" dirty="0"/>
                        <a:t>UK 1</a:t>
                      </a:r>
                      <a:r>
                        <a:rPr lang="en-AU" baseline="30000" dirty="0"/>
                        <a:t>st</a:t>
                      </a:r>
                      <a:r>
                        <a:rPr lang="en-AU" dirty="0"/>
                        <a:t> round awards, 2</a:t>
                      </a:r>
                      <a:r>
                        <a:rPr lang="en-AU" baseline="30000" dirty="0"/>
                        <a:t>nd</a:t>
                      </a:r>
                      <a:r>
                        <a:rPr lang="en-AU" dirty="0"/>
                        <a:t> round of applications</a:t>
                      </a:r>
                      <a:endParaRPr lang="en-GB" dirty="0"/>
                    </a:p>
                  </a:txBody>
                  <a:tcPr/>
                </a:tc>
                <a:extLst>
                  <a:ext uri="{0D108BD9-81ED-4DB2-BD59-A6C34878D82A}">
                    <a16:rowId xmlns:a16="http://schemas.microsoft.com/office/drawing/2014/main" val="4293582453"/>
                  </a:ext>
                </a:extLst>
              </a:tr>
              <a:tr h="511782">
                <a:tc>
                  <a:txBody>
                    <a:bodyPr/>
                    <a:lstStyle/>
                    <a:p>
                      <a:r>
                        <a:rPr lang="en-AU" dirty="0"/>
                        <a:t>2022</a:t>
                      </a:r>
                      <a:endParaRPr lang="en-GB" dirty="0"/>
                    </a:p>
                  </a:txBody>
                  <a:tcPr/>
                </a:tc>
                <a:tc>
                  <a:txBody>
                    <a:bodyPr/>
                    <a:lstStyle/>
                    <a:p>
                      <a:r>
                        <a:rPr lang="en-AU" dirty="0"/>
                        <a:t>UK 2</a:t>
                      </a:r>
                      <a:r>
                        <a:rPr lang="en-AU" baseline="30000" dirty="0"/>
                        <a:t>nd</a:t>
                      </a:r>
                      <a:r>
                        <a:rPr lang="en-AU" dirty="0"/>
                        <a:t> round awards, 3</a:t>
                      </a:r>
                      <a:r>
                        <a:rPr lang="en-AU" baseline="30000" dirty="0"/>
                        <a:t>rd</a:t>
                      </a:r>
                      <a:r>
                        <a:rPr lang="en-AU" dirty="0"/>
                        <a:t> round applications</a:t>
                      </a:r>
                      <a:endParaRPr lang="en-GB" dirty="0"/>
                    </a:p>
                  </a:txBody>
                  <a:tcPr/>
                </a:tc>
                <a:extLst>
                  <a:ext uri="{0D108BD9-81ED-4DB2-BD59-A6C34878D82A}">
                    <a16:rowId xmlns:a16="http://schemas.microsoft.com/office/drawing/2014/main" val="2421046474"/>
                  </a:ext>
                </a:extLst>
              </a:tr>
            </a:tbl>
          </a:graphicData>
        </a:graphic>
      </p:graphicFrame>
    </p:spTree>
    <p:extLst>
      <p:ext uri="{BB962C8B-B14F-4D97-AF65-F5344CB8AC3E}">
        <p14:creationId xmlns:p14="http://schemas.microsoft.com/office/powerpoint/2010/main" val="66883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how and why?</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839096"/>
            <a:ext cx="5107850" cy="3964902"/>
          </a:xfrm>
        </p:spPr>
        <p:txBody>
          <a:bodyPr/>
          <a:lstStyle/>
          <a:p>
            <a:r>
              <a:rPr lang="en-AU" sz="1800" dirty="0"/>
              <a:t>SS-DAB is now established as regular DAB transmissions in the UK, Switzerland, the Netherlands, Denmark, Germany, France</a:t>
            </a:r>
          </a:p>
          <a:p>
            <a:r>
              <a:rPr lang="en-AU" sz="1800" dirty="0"/>
              <a:t>In Europe SS-DAB allows low budget community broadcasters to be part of the digital radio ecosystem</a:t>
            </a:r>
          </a:p>
          <a:p>
            <a:r>
              <a:rPr lang="en-AU" sz="1800" dirty="0"/>
              <a:t>SS-DAB can be provided at very low cost </a:t>
            </a:r>
          </a:p>
          <a:p>
            <a:r>
              <a:rPr lang="en-AU" sz="1800" dirty="0"/>
              <a:t>Low cost does have it own challenges</a:t>
            </a:r>
          </a:p>
          <a:p>
            <a:pPr lvl="1"/>
            <a:r>
              <a:rPr lang="en-AU" sz="1800" dirty="0"/>
              <a:t>Equipment capabilities</a:t>
            </a:r>
          </a:p>
          <a:p>
            <a:pPr lvl="1"/>
            <a:r>
              <a:rPr lang="en-AU" sz="1800" dirty="0"/>
              <a:t>Restricted coverage areas, e.g. the UK</a:t>
            </a:r>
          </a:p>
        </p:txBody>
      </p:sp>
      <p:pic>
        <p:nvPicPr>
          <p:cNvPr id="6" name="Picture 5">
            <a:extLst>
              <a:ext uri="{FF2B5EF4-FFF2-40B4-BE49-F238E27FC236}">
                <a16:creationId xmlns:a16="http://schemas.microsoft.com/office/drawing/2014/main" id="{A1A62A6B-119F-4984-9F1B-E7CEDDECDE74}"/>
              </a:ext>
            </a:extLst>
          </p:cNvPr>
          <p:cNvPicPr>
            <a:picLocks noChangeAspect="1"/>
          </p:cNvPicPr>
          <p:nvPr/>
        </p:nvPicPr>
        <p:blipFill>
          <a:blip r:embed="rId3"/>
          <a:stretch>
            <a:fillRect/>
          </a:stretch>
        </p:blipFill>
        <p:spPr>
          <a:xfrm>
            <a:off x="5292080" y="839097"/>
            <a:ext cx="3713623" cy="3271418"/>
          </a:xfrm>
          <a:prstGeom prst="rect">
            <a:avLst/>
          </a:prstGeom>
        </p:spPr>
      </p:pic>
      <p:sp>
        <p:nvSpPr>
          <p:cNvPr id="3" name="TextBox 2">
            <a:extLst>
              <a:ext uri="{FF2B5EF4-FFF2-40B4-BE49-F238E27FC236}">
                <a16:creationId xmlns:a16="http://schemas.microsoft.com/office/drawing/2014/main" id="{D133EC0A-2DBF-EF4C-EF25-C15931F365EA}"/>
              </a:ext>
            </a:extLst>
          </p:cNvPr>
          <p:cNvSpPr txBox="1"/>
          <p:nvPr/>
        </p:nvSpPr>
        <p:spPr>
          <a:xfrm>
            <a:off x="6804248" y="4129951"/>
            <a:ext cx="2808312" cy="261610"/>
          </a:xfrm>
          <a:prstGeom prst="rect">
            <a:avLst/>
          </a:prstGeom>
          <a:noFill/>
        </p:spPr>
        <p:txBody>
          <a:bodyPr wrap="square" rtlCol="0">
            <a:spAutoFit/>
          </a:bodyPr>
          <a:lstStyle/>
          <a:p>
            <a:r>
              <a:rPr lang="en-AU" sz="1100" i="1" dirty="0">
                <a:latin typeface="+mn-lt"/>
              </a:rPr>
              <a:t>Source: </a:t>
            </a:r>
            <a:r>
              <a:rPr lang="en-AU" sz="1100" i="1" dirty="0">
                <a:latin typeface="+mn-lt"/>
                <a:hlinkClick r:id="rId4"/>
              </a:rPr>
              <a:t>www.opendigitalradio.org</a:t>
            </a:r>
            <a:r>
              <a:rPr lang="en-AU" sz="1100" i="1" dirty="0">
                <a:latin typeface="+mn-lt"/>
              </a:rPr>
              <a:t> </a:t>
            </a:r>
            <a:endParaRPr lang="en-GB" sz="1100" i="1" dirty="0">
              <a:latin typeface="+mn-lt"/>
            </a:endParaRPr>
          </a:p>
        </p:txBody>
      </p:sp>
    </p:spTree>
    <p:extLst>
      <p:ext uri="{BB962C8B-B14F-4D97-AF65-F5344CB8AC3E}">
        <p14:creationId xmlns:p14="http://schemas.microsoft.com/office/powerpoint/2010/main" val="63493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UK</a:t>
            </a:r>
          </a:p>
        </p:txBody>
      </p:sp>
      <p:sp>
        <p:nvSpPr>
          <p:cNvPr id="3" name="Content Placeholder 4">
            <a:extLst>
              <a:ext uri="{FF2B5EF4-FFF2-40B4-BE49-F238E27FC236}">
                <a16:creationId xmlns:a16="http://schemas.microsoft.com/office/drawing/2014/main" id="{AA4B1745-52F7-517C-C9B3-7E796F40E526}"/>
              </a:ext>
            </a:extLst>
          </p:cNvPr>
          <p:cNvSpPr>
            <a:spLocks noGrp="1"/>
          </p:cNvSpPr>
          <p:nvPr>
            <p:ph type="body" sz="quarter" idx="13"/>
          </p:nvPr>
        </p:nvSpPr>
        <p:spPr>
          <a:xfrm>
            <a:off x="328247" y="1087601"/>
            <a:ext cx="4531785" cy="2818337"/>
          </a:xfrm>
        </p:spPr>
        <p:txBody>
          <a:bodyPr wrap="square" anchor="ctr" anchorCtr="0">
            <a:spAutoFit/>
          </a:bodyPr>
          <a:lstStyle/>
          <a:p>
            <a:pPr marL="0" indent="0">
              <a:spcBef>
                <a:spcPts val="600"/>
              </a:spcBef>
              <a:spcAft>
                <a:spcPts val="0"/>
              </a:spcAft>
              <a:buNone/>
            </a:pPr>
            <a:r>
              <a:rPr lang="en-GB" sz="1800" dirty="0"/>
              <a:t>The idea caught on in the UK with a licensing scheme being developed and an auction method to select suitable multiplex areas, operators and participants. </a:t>
            </a:r>
          </a:p>
          <a:p>
            <a:pPr marL="0" indent="0">
              <a:spcBef>
                <a:spcPts val="600"/>
              </a:spcBef>
              <a:spcAft>
                <a:spcPts val="0"/>
              </a:spcAft>
              <a:buNone/>
            </a:pPr>
            <a:endParaRPr lang="en-GB" sz="1800" dirty="0"/>
          </a:p>
          <a:p>
            <a:pPr marL="0" indent="0">
              <a:spcBef>
                <a:spcPts val="600"/>
              </a:spcBef>
              <a:spcAft>
                <a:spcPts val="0"/>
              </a:spcAft>
              <a:buNone/>
            </a:pPr>
            <a:r>
              <a:rPr lang="en-GB" sz="1800" dirty="0"/>
              <a:t>That licencing process is now in its forth round with over 40 SS-DAB multiplexes having already been awarded in the UK</a:t>
            </a:r>
          </a:p>
          <a:p>
            <a:pPr marL="0" indent="0">
              <a:spcBef>
                <a:spcPts val="600"/>
              </a:spcBef>
              <a:spcAft>
                <a:spcPts val="0"/>
              </a:spcAft>
              <a:buNone/>
            </a:pPr>
            <a:endParaRPr lang="en-GB" sz="1800" dirty="0"/>
          </a:p>
        </p:txBody>
      </p:sp>
      <p:pic>
        <p:nvPicPr>
          <p:cNvPr id="4" name="Picture 3">
            <a:extLst>
              <a:ext uri="{FF2B5EF4-FFF2-40B4-BE49-F238E27FC236}">
                <a16:creationId xmlns:a16="http://schemas.microsoft.com/office/drawing/2014/main" id="{1CF4A515-9A93-6663-220A-C7B8D7D0F189}"/>
              </a:ext>
            </a:extLst>
          </p:cNvPr>
          <p:cNvPicPr>
            <a:picLocks noChangeAspect="1"/>
          </p:cNvPicPr>
          <p:nvPr/>
        </p:nvPicPr>
        <p:blipFill>
          <a:blip r:embed="rId3"/>
          <a:stretch>
            <a:fillRect/>
          </a:stretch>
        </p:blipFill>
        <p:spPr>
          <a:xfrm>
            <a:off x="4788024" y="728738"/>
            <a:ext cx="4144347" cy="4281096"/>
          </a:xfrm>
          <a:prstGeom prst="rect">
            <a:avLst/>
          </a:prstGeom>
        </p:spPr>
      </p:pic>
      <p:sp>
        <p:nvSpPr>
          <p:cNvPr id="5" name="TextBox 4">
            <a:extLst>
              <a:ext uri="{FF2B5EF4-FFF2-40B4-BE49-F238E27FC236}">
                <a16:creationId xmlns:a16="http://schemas.microsoft.com/office/drawing/2014/main" id="{2A522D23-DC4B-CCA2-3C22-1F6DF77DC0C2}"/>
              </a:ext>
            </a:extLst>
          </p:cNvPr>
          <p:cNvSpPr txBox="1"/>
          <p:nvPr/>
        </p:nvSpPr>
        <p:spPr>
          <a:xfrm>
            <a:off x="4716016" y="4768420"/>
            <a:ext cx="2808312" cy="261610"/>
          </a:xfrm>
          <a:prstGeom prst="rect">
            <a:avLst/>
          </a:prstGeom>
          <a:noFill/>
        </p:spPr>
        <p:txBody>
          <a:bodyPr wrap="square" rtlCol="0">
            <a:spAutoFit/>
          </a:bodyPr>
          <a:lstStyle/>
          <a:p>
            <a:r>
              <a:rPr lang="en-AU" sz="1100" i="1" dirty="0">
                <a:latin typeface="+mn-lt"/>
              </a:rPr>
              <a:t>Source: </a:t>
            </a:r>
            <a:r>
              <a:rPr lang="en-AU" sz="1100" i="1" dirty="0">
                <a:latin typeface="+mn-lt"/>
                <a:hlinkClick r:id="rId4"/>
              </a:rPr>
              <a:t>www.ofcom.org.uk</a:t>
            </a:r>
            <a:r>
              <a:rPr lang="en-AU" sz="1100" i="1" dirty="0">
                <a:latin typeface="+mn-lt"/>
              </a:rPr>
              <a:t> </a:t>
            </a:r>
            <a:endParaRPr lang="en-GB" sz="1100" i="1" dirty="0">
              <a:latin typeface="+mn-lt"/>
            </a:endParaRPr>
          </a:p>
        </p:txBody>
      </p:sp>
    </p:spTree>
    <p:extLst>
      <p:ext uri="{BB962C8B-B14F-4D97-AF65-F5344CB8AC3E}">
        <p14:creationId xmlns:p14="http://schemas.microsoft.com/office/powerpoint/2010/main" val="207494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the UK</a:t>
            </a:r>
          </a:p>
        </p:txBody>
      </p:sp>
      <p:sp>
        <p:nvSpPr>
          <p:cNvPr id="4" name="Text Placeholder 3">
            <a:extLst>
              <a:ext uri="{FF2B5EF4-FFF2-40B4-BE49-F238E27FC236}">
                <a16:creationId xmlns:a16="http://schemas.microsoft.com/office/drawing/2014/main" id="{38D44B02-0811-26BB-6D34-8492EF0B46D0}"/>
              </a:ext>
            </a:extLst>
          </p:cNvPr>
          <p:cNvSpPr>
            <a:spLocks noGrp="1"/>
          </p:cNvSpPr>
          <p:nvPr>
            <p:ph type="body" sz="quarter" idx="13"/>
          </p:nvPr>
        </p:nvSpPr>
        <p:spPr>
          <a:xfrm>
            <a:off x="328247" y="839095"/>
            <a:ext cx="5179858" cy="4098715"/>
          </a:xfrm>
        </p:spPr>
        <p:txBody>
          <a:bodyPr/>
          <a:lstStyle/>
          <a:p>
            <a:r>
              <a:rPr lang="en-AU" sz="1800" dirty="0"/>
              <a:t>OFCOM defines the technical standards and runs the license awards process</a:t>
            </a:r>
          </a:p>
          <a:p>
            <a:r>
              <a:rPr lang="en-AU" sz="1800" dirty="0"/>
              <a:t>The essence of the licensing rules are the same as for existing local and national DAB multiplex operators</a:t>
            </a:r>
          </a:p>
          <a:p>
            <a:r>
              <a:rPr lang="en-AU" sz="1800" dirty="0"/>
              <a:t>In UK the multiplex is run by a multiplex operator</a:t>
            </a:r>
          </a:p>
          <a:p>
            <a:r>
              <a:rPr lang="en-AU" sz="1800" dirty="0"/>
              <a:t>Most services are Community radio stations who subscribe to those operators</a:t>
            </a:r>
          </a:p>
          <a:p>
            <a:r>
              <a:rPr lang="en-AU" sz="1800" dirty="0"/>
              <a:t>There are now several commercial organisations which provide SS-DAB services</a:t>
            </a:r>
          </a:p>
        </p:txBody>
      </p:sp>
      <p:pic>
        <p:nvPicPr>
          <p:cNvPr id="6" name="Picture 5">
            <a:extLst>
              <a:ext uri="{FF2B5EF4-FFF2-40B4-BE49-F238E27FC236}">
                <a16:creationId xmlns:a16="http://schemas.microsoft.com/office/drawing/2014/main" id="{17C51AD7-F96D-FA49-F85A-07DFC8FC0C27}"/>
              </a:ext>
            </a:extLst>
          </p:cNvPr>
          <p:cNvPicPr>
            <a:picLocks noChangeAspect="1"/>
          </p:cNvPicPr>
          <p:nvPr/>
        </p:nvPicPr>
        <p:blipFill>
          <a:blip r:embed="rId3"/>
          <a:stretch>
            <a:fillRect/>
          </a:stretch>
        </p:blipFill>
        <p:spPr>
          <a:xfrm>
            <a:off x="5220072" y="1500991"/>
            <a:ext cx="3828082" cy="3038582"/>
          </a:xfrm>
          <a:prstGeom prst="rect">
            <a:avLst/>
          </a:prstGeom>
        </p:spPr>
      </p:pic>
      <p:sp>
        <p:nvSpPr>
          <p:cNvPr id="3" name="TextBox 2">
            <a:extLst>
              <a:ext uri="{FF2B5EF4-FFF2-40B4-BE49-F238E27FC236}">
                <a16:creationId xmlns:a16="http://schemas.microsoft.com/office/drawing/2014/main" id="{0EC1A4AF-A2D4-F50B-945E-E3203321EB33}"/>
              </a:ext>
            </a:extLst>
          </p:cNvPr>
          <p:cNvSpPr txBox="1"/>
          <p:nvPr/>
        </p:nvSpPr>
        <p:spPr>
          <a:xfrm>
            <a:off x="5076056" y="1266314"/>
            <a:ext cx="4032448" cy="369332"/>
          </a:xfrm>
          <a:prstGeom prst="rect">
            <a:avLst/>
          </a:prstGeom>
          <a:solidFill>
            <a:schemeClr val="accent2"/>
          </a:solidFill>
        </p:spPr>
        <p:txBody>
          <a:bodyPr wrap="square" rtlCol="0">
            <a:spAutoFit/>
          </a:bodyPr>
          <a:lstStyle/>
          <a:p>
            <a:r>
              <a:rPr lang="en-AU" sz="1800" dirty="0">
                <a:latin typeface="+mj-lt"/>
              </a:rPr>
              <a:t>Basingstoke coverage SW of London</a:t>
            </a:r>
            <a:endParaRPr lang="en-GB" sz="1800" dirty="0">
              <a:latin typeface="+mj-lt"/>
            </a:endParaRPr>
          </a:p>
        </p:txBody>
      </p:sp>
      <p:sp>
        <p:nvSpPr>
          <p:cNvPr id="7" name="TextBox 6">
            <a:extLst>
              <a:ext uri="{FF2B5EF4-FFF2-40B4-BE49-F238E27FC236}">
                <a16:creationId xmlns:a16="http://schemas.microsoft.com/office/drawing/2014/main" id="{9BB32C45-1731-D074-AA88-B65252AEFFB5}"/>
              </a:ext>
            </a:extLst>
          </p:cNvPr>
          <p:cNvSpPr txBox="1"/>
          <p:nvPr/>
        </p:nvSpPr>
        <p:spPr>
          <a:xfrm>
            <a:off x="5508105" y="4607886"/>
            <a:ext cx="2808312" cy="261610"/>
          </a:xfrm>
          <a:prstGeom prst="rect">
            <a:avLst/>
          </a:prstGeom>
          <a:noFill/>
        </p:spPr>
        <p:txBody>
          <a:bodyPr wrap="square" rtlCol="0">
            <a:spAutoFit/>
          </a:bodyPr>
          <a:lstStyle/>
          <a:p>
            <a:r>
              <a:rPr lang="en-AU" sz="1100" i="1" dirty="0">
                <a:latin typeface="+mn-lt"/>
              </a:rPr>
              <a:t>Source: </a:t>
            </a:r>
            <a:r>
              <a:rPr lang="en-AU" sz="1100" i="1" dirty="0">
                <a:latin typeface="+mn-lt"/>
                <a:hlinkClick r:id="rId4"/>
              </a:rPr>
              <a:t>www.ofcom.org.uk</a:t>
            </a:r>
            <a:r>
              <a:rPr lang="en-AU" sz="1100" i="1" dirty="0">
                <a:latin typeface="+mn-lt"/>
              </a:rPr>
              <a:t> </a:t>
            </a:r>
            <a:endParaRPr lang="en-GB" sz="1100" i="1" dirty="0">
              <a:latin typeface="+mn-lt"/>
            </a:endParaRPr>
          </a:p>
        </p:txBody>
      </p:sp>
    </p:spTree>
    <p:extLst>
      <p:ext uri="{BB962C8B-B14F-4D97-AF65-F5344CB8AC3E}">
        <p14:creationId xmlns:p14="http://schemas.microsoft.com/office/powerpoint/2010/main" val="179421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1BC9FF9-C3A6-F55C-8A6C-1C1CA845A451}"/>
              </a:ext>
            </a:extLst>
          </p:cNvPr>
          <p:cNvPicPr>
            <a:picLocks noChangeAspect="1"/>
          </p:cNvPicPr>
          <p:nvPr/>
        </p:nvPicPr>
        <p:blipFill>
          <a:blip r:embed="rId3"/>
          <a:stretch>
            <a:fillRect/>
          </a:stretch>
        </p:blipFill>
        <p:spPr>
          <a:xfrm>
            <a:off x="7956038" y="1483955"/>
            <a:ext cx="1013555" cy="1505522"/>
          </a:xfrm>
          <a:prstGeom prst="rect">
            <a:avLst/>
          </a:prstGeom>
        </p:spPr>
      </p:pic>
      <p:sp>
        <p:nvSpPr>
          <p:cNvPr id="2" name="Title 1"/>
          <p:cNvSpPr>
            <a:spLocks noGrp="1"/>
          </p:cNvSpPr>
          <p:nvPr>
            <p:ph type="title"/>
          </p:nvPr>
        </p:nvSpPr>
        <p:spPr/>
        <p:txBody>
          <a:bodyPr/>
          <a:lstStyle/>
          <a:p>
            <a:r>
              <a:rPr lang="en-GB" dirty="0"/>
              <a:t>System architecture</a:t>
            </a:r>
          </a:p>
        </p:txBody>
      </p:sp>
      <p:sp>
        <p:nvSpPr>
          <p:cNvPr id="3" name="Rectangle 2">
            <a:extLst>
              <a:ext uri="{FF2B5EF4-FFF2-40B4-BE49-F238E27FC236}">
                <a16:creationId xmlns:a16="http://schemas.microsoft.com/office/drawing/2014/main" id="{72EA87B3-7363-537C-6418-411132B3F863}"/>
              </a:ext>
            </a:extLst>
          </p:cNvPr>
          <p:cNvSpPr/>
          <p:nvPr/>
        </p:nvSpPr>
        <p:spPr bwMode="auto">
          <a:xfrm>
            <a:off x="325910" y="1911587"/>
            <a:ext cx="2313933"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err="1">
                <a:ln>
                  <a:noFill/>
                </a:ln>
                <a:solidFill>
                  <a:schemeClr val="tx1"/>
                </a:solidFill>
                <a:effectLst/>
                <a:latin typeface="+mn-lt"/>
              </a:rPr>
              <a:t>Webstream</a:t>
            </a:r>
            <a:r>
              <a:rPr kumimoji="0" lang="en-AU" sz="1400" b="0" i="0" u="none" strike="noStrike" cap="none" normalizeH="0" baseline="0" dirty="0">
                <a:ln>
                  <a:noFill/>
                </a:ln>
                <a:solidFill>
                  <a:schemeClr val="tx1"/>
                </a:solidFill>
                <a:effectLst/>
                <a:latin typeface="+mn-lt"/>
              </a:rPr>
              <a:t> Audio encoder</a:t>
            </a:r>
            <a:endParaRPr kumimoji="0" lang="en-GB" sz="14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B96C95B-F41B-4BC2-B1D3-124186588ECB}"/>
              </a:ext>
            </a:extLst>
          </p:cNvPr>
          <p:cNvSpPr/>
          <p:nvPr/>
        </p:nvSpPr>
        <p:spPr bwMode="auto">
          <a:xfrm>
            <a:off x="328247" y="2885319"/>
            <a:ext cx="1879372"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mn-lt"/>
              </a:rPr>
              <a:t>DAB+ Audio encoder</a:t>
            </a:r>
            <a:endParaRPr kumimoji="0" lang="en-GB" sz="1400" b="0" i="0" u="none" strike="noStrike" cap="none" normalizeH="0" baseline="0" dirty="0">
              <a:ln>
                <a:noFill/>
              </a:ln>
              <a:solidFill>
                <a:schemeClr val="tx1"/>
              </a:solidFill>
              <a:effectLst/>
              <a:latin typeface="+mn-lt"/>
            </a:endParaRPr>
          </a:p>
        </p:txBody>
      </p:sp>
      <p:sp>
        <p:nvSpPr>
          <p:cNvPr id="9" name="Rectangle 8">
            <a:extLst>
              <a:ext uri="{FF2B5EF4-FFF2-40B4-BE49-F238E27FC236}">
                <a16:creationId xmlns:a16="http://schemas.microsoft.com/office/drawing/2014/main" id="{CCF03061-6839-DF15-72A5-E5B8F8CFCC03}"/>
              </a:ext>
            </a:extLst>
          </p:cNvPr>
          <p:cNvSpPr/>
          <p:nvPr/>
        </p:nvSpPr>
        <p:spPr bwMode="auto">
          <a:xfrm>
            <a:off x="5720551" y="2155700"/>
            <a:ext cx="577081" cy="36004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Filter</a:t>
            </a:r>
            <a:endParaRPr kumimoji="0" lang="en-GB" sz="1400" b="0" i="0" u="none" strike="noStrike" cap="none" normalizeH="0" baseline="0" dirty="0">
              <a:ln>
                <a:noFill/>
              </a:ln>
              <a:solidFill>
                <a:schemeClr val="tx1"/>
              </a:solidFill>
              <a:effectLst/>
              <a:latin typeface="+mn-lt"/>
            </a:endParaRPr>
          </a:p>
        </p:txBody>
      </p:sp>
      <p:sp>
        <p:nvSpPr>
          <p:cNvPr id="10" name="Rectangle 9">
            <a:extLst>
              <a:ext uri="{FF2B5EF4-FFF2-40B4-BE49-F238E27FC236}">
                <a16:creationId xmlns:a16="http://schemas.microsoft.com/office/drawing/2014/main" id="{A2E26EA9-80AD-A870-00A8-0200273AD6F4}"/>
              </a:ext>
            </a:extLst>
          </p:cNvPr>
          <p:cNvSpPr/>
          <p:nvPr/>
        </p:nvSpPr>
        <p:spPr bwMode="auto">
          <a:xfrm>
            <a:off x="4600049" y="1159627"/>
            <a:ext cx="1052732" cy="5611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IP router and switch</a:t>
            </a:r>
            <a:endParaRPr kumimoji="0" lang="en-GB" sz="1400" b="0" i="0" u="none" strike="noStrike" cap="none" normalizeH="0" baseline="0" dirty="0">
              <a:ln>
                <a:noFill/>
              </a:ln>
              <a:solidFill>
                <a:schemeClr val="tx1"/>
              </a:solidFill>
              <a:effectLst/>
              <a:latin typeface="+mn-lt"/>
            </a:endParaRPr>
          </a:p>
        </p:txBody>
      </p:sp>
      <p:sp>
        <p:nvSpPr>
          <p:cNvPr id="11" name="Rectangle 10">
            <a:extLst>
              <a:ext uri="{FF2B5EF4-FFF2-40B4-BE49-F238E27FC236}">
                <a16:creationId xmlns:a16="http://schemas.microsoft.com/office/drawing/2014/main" id="{AC6DCD36-6464-1263-D985-220E645243FF}"/>
              </a:ext>
            </a:extLst>
          </p:cNvPr>
          <p:cNvSpPr/>
          <p:nvPr/>
        </p:nvSpPr>
        <p:spPr bwMode="auto">
          <a:xfrm>
            <a:off x="5919793" y="986152"/>
            <a:ext cx="2362232" cy="9118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PC unit with ODR software</a:t>
            </a:r>
          </a:p>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mn-lt"/>
              </a:rPr>
              <a:t>Multiplexer</a:t>
            </a:r>
          </a:p>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Audio transcoders</a:t>
            </a:r>
          </a:p>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mn-lt"/>
              </a:rPr>
              <a:t>Monitoring</a:t>
            </a:r>
            <a:endParaRPr kumimoji="0" lang="en-GB" sz="1400" b="0" i="0" u="none" strike="noStrike" cap="none" normalizeH="0" baseline="0" dirty="0">
              <a:ln>
                <a:noFill/>
              </a:ln>
              <a:solidFill>
                <a:schemeClr val="tx1"/>
              </a:solidFill>
              <a:effectLst/>
              <a:latin typeface="+mn-lt"/>
            </a:endParaRPr>
          </a:p>
        </p:txBody>
      </p:sp>
      <p:sp>
        <p:nvSpPr>
          <p:cNvPr id="12" name="Rectangle 11">
            <a:extLst>
              <a:ext uri="{FF2B5EF4-FFF2-40B4-BE49-F238E27FC236}">
                <a16:creationId xmlns:a16="http://schemas.microsoft.com/office/drawing/2014/main" id="{969EF0BB-C821-FF9F-CAFF-B2D0E89C74F6}"/>
              </a:ext>
            </a:extLst>
          </p:cNvPr>
          <p:cNvSpPr/>
          <p:nvPr/>
        </p:nvSpPr>
        <p:spPr bwMode="auto">
          <a:xfrm>
            <a:off x="4453584" y="2152110"/>
            <a:ext cx="1040772"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Modulator</a:t>
            </a:r>
            <a:endParaRPr kumimoji="0" lang="en-GB" sz="1400" b="0" i="0" u="none" strike="noStrike" cap="none" normalizeH="0" baseline="0" dirty="0">
              <a:ln>
                <a:noFill/>
              </a:ln>
              <a:solidFill>
                <a:schemeClr val="tx1"/>
              </a:solidFill>
              <a:effectLst/>
              <a:latin typeface="+mn-lt"/>
            </a:endParaRPr>
          </a:p>
        </p:txBody>
      </p:sp>
      <p:sp>
        <p:nvSpPr>
          <p:cNvPr id="13" name="Rectangle 12">
            <a:extLst>
              <a:ext uri="{FF2B5EF4-FFF2-40B4-BE49-F238E27FC236}">
                <a16:creationId xmlns:a16="http://schemas.microsoft.com/office/drawing/2014/main" id="{BBD3457C-ED62-2C0B-FC43-B4E476705AA2}"/>
              </a:ext>
            </a:extLst>
          </p:cNvPr>
          <p:cNvSpPr/>
          <p:nvPr/>
        </p:nvSpPr>
        <p:spPr bwMode="auto">
          <a:xfrm>
            <a:off x="325911" y="3680792"/>
            <a:ext cx="1881707"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mn-lt"/>
              </a:rPr>
              <a:t>DAB+ Audio encoder</a:t>
            </a:r>
            <a:endParaRPr kumimoji="0" lang="en-GB" sz="1400" b="0" i="0" u="none" strike="noStrike" cap="none" normalizeH="0" baseline="0" dirty="0">
              <a:ln>
                <a:noFill/>
              </a:ln>
              <a:solidFill>
                <a:schemeClr val="tx1"/>
              </a:solidFill>
              <a:effectLst/>
              <a:latin typeface="+mn-lt"/>
            </a:endParaRPr>
          </a:p>
        </p:txBody>
      </p:sp>
      <p:sp>
        <p:nvSpPr>
          <p:cNvPr id="14" name="TextBox 13">
            <a:extLst>
              <a:ext uri="{FF2B5EF4-FFF2-40B4-BE49-F238E27FC236}">
                <a16:creationId xmlns:a16="http://schemas.microsoft.com/office/drawing/2014/main" id="{58FDB059-09F7-1C51-518F-BCD7D068B870}"/>
              </a:ext>
            </a:extLst>
          </p:cNvPr>
          <p:cNvSpPr txBox="1"/>
          <p:nvPr/>
        </p:nvSpPr>
        <p:spPr>
          <a:xfrm>
            <a:off x="245226" y="878367"/>
            <a:ext cx="2578426" cy="584775"/>
          </a:xfrm>
          <a:prstGeom prst="rect">
            <a:avLst/>
          </a:prstGeom>
          <a:noFill/>
        </p:spPr>
        <p:txBody>
          <a:bodyPr wrap="square" rtlCol="0">
            <a:spAutoFit/>
          </a:bodyPr>
          <a:lstStyle/>
          <a:p>
            <a:r>
              <a:rPr lang="en-AU" sz="1600" dirty="0">
                <a:latin typeface="+mn-lt"/>
              </a:rPr>
              <a:t>Audio encoders at multiple broadcasters’ studios</a:t>
            </a:r>
            <a:endParaRPr lang="en-GB" sz="1600" dirty="0">
              <a:latin typeface="+mn-lt"/>
            </a:endParaRPr>
          </a:p>
        </p:txBody>
      </p:sp>
      <p:sp>
        <p:nvSpPr>
          <p:cNvPr id="15" name="Cloud 14">
            <a:extLst>
              <a:ext uri="{FF2B5EF4-FFF2-40B4-BE49-F238E27FC236}">
                <a16:creationId xmlns:a16="http://schemas.microsoft.com/office/drawing/2014/main" id="{D8C31EB0-1819-FEDF-8D65-DFAA766515A7}"/>
              </a:ext>
            </a:extLst>
          </p:cNvPr>
          <p:cNvSpPr/>
          <p:nvPr/>
        </p:nvSpPr>
        <p:spPr bwMode="auto">
          <a:xfrm>
            <a:off x="2545345" y="2261351"/>
            <a:ext cx="1332149" cy="1169792"/>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Public internet</a:t>
            </a:r>
            <a:endParaRPr kumimoji="0" lang="en-GB" sz="1400" b="0" i="0" u="none" strike="noStrike" cap="none" normalizeH="0" baseline="0" dirty="0">
              <a:ln>
                <a:noFill/>
              </a:ln>
              <a:solidFill>
                <a:schemeClr val="tx1"/>
              </a:solidFill>
              <a:effectLst/>
              <a:latin typeface="+mn-lt"/>
            </a:endParaRPr>
          </a:p>
        </p:txBody>
      </p:sp>
      <p:sp>
        <p:nvSpPr>
          <p:cNvPr id="16" name="Rectangle: Rounded Corners 15">
            <a:extLst>
              <a:ext uri="{FF2B5EF4-FFF2-40B4-BE49-F238E27FC236}">
                <a16:creationId xmlns:a16="http://schemas.microsoft.com/office/drawing/2014/main" id="{A0B619C8-588F-0C4C-5907-3D72F0045C33}"/>
              </a:ext>
            </a:extLst>
          </p:cNvPr>
          <p:cNvSpPr/>
          <p:nvPr/>
        </p:nvSpPr>
        <p:spPr bwMode="auto">
          <a:xfrm>
            <a:off x="235123" y="3563606"/>
            <a:ext cx="2115235" cy="592320"/>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 charset="0"/>
            </a:endParaRPr>
          </a:p>
        </p:txBody>
      </p:sp>
      <p:sp>
        <p:nvSpPr>
          <p:cNvPr id="17" name="Rectangle: Rounded Corners 16">
            <a:extLst>
              <a:ext uri="{FF2B5EF4-FFF2-40B4-BE49-F238E27FC236}">
                <a16:creationId xmlns:a16="http://schemas.microsoft.com/office/drawing/2014/main" id="{E54A1AA1-B6D7-DAB2-161A-E77C0E8F6B90}"/>
              </a:ext>
            </a:extLst>
          </p:cNvPr>
          <p:cNvSpPr/>
          <p:nvPr/>
        </p:nvSpPr>
        <p:spPr bwMode="auto">
          <a:xfrm>
            <a:off x="4314808" y="915566"/>
            <a:ext cx="4696229" cy="2106993"/>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 charset="0"/>
            </a:endParaRPr>
          </a:p>
        </p:txBody>
      </p:sp>
      <p:sp>
        <p:nvSpPr>
          <p:cNvPr id="18" name="TextBox 17">
            <a:extLst>
              <a:ext uri="{FF2B5EF4-FFF2-40B4-BE49-F238E27FC236}">
                <a16:creationId xmlns:a16="http://schemas.microsoft.com/office/drawing/2014/main" id="{AE0BE7A3-EA06-7380-38C7-6A9D859A4D82}"/>
              </a:ext>
            </a:extLst>
          </p:cNvPr>
          <p:cNvSpPr txBox="1"/>
          <p:nvPr/>
        </p:nvSpPr>
        <p:spPr>
          <a:xfrm>
            <a:off x="5494356" y="2703476"/>
            <a:ext cx="2299537" cy="307777"/>
          </a:xfrm>
          <a:prstGeom prst="rect">
            <a:avLst/>
          </a:prstGeom>
          <a:noFill/>
        </p:spPr>
        <p:txBody>
          <a:bodyPr wrap="square" rtlCol="0">
            <a:spAutoFit/>
          </a:bodyPr>
          <a:lstStyle/>
          <a:p>
            <a:r>
              <a:rPr lang="en-AU" sz="1400" dirty="0">
                <a:latin typeface="+mn-lt"/>
              </a:rPr>
              <a:t>Main transmitter site</a:t>
            </a:r>
            <a:endParaRPr lang="en-GB" sz="1400" dirty="0">
              <a:latin typeface="+mn-lt"/>
            </a:endParaRPr>
          </a:p>
        </p:txBody>
      </p:sp>
      <p:sp>
        <p:nvSpPr>
          <p:cNvPr id="19" name="Rectangle 18">
            <a:extLst>
              <a:ext uri="{FF2B5EF4-FFF2-40B4-BE49-F238E27FC236}">
                <a16:creationId xmlns:a16="http://schemas.microsoft.com/office/drawing/2014/main" id="{3E0C5994-928C-0BD1-BDF9-7781F3EF56AD}"/>
              </a:ext>
            </a:extLst>
          </p:cNvPr>
          <p:cNvSpPr/>
          <p:nvPr/>
        </p:nvSpPr>
        <p:spPr bwMode="auto">
          <a:xfrm>
            <a:off x="6605705" y="2150937"/>
            <a:ext cx="1079295" cy="36004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Transmitter</a:t>
            </a:r>
            <a:endParaRPr kumimoji="0" lang="en-GB" sz="1400" b="0" i="0" u="none" strike="noStrike" cap="none" normalizeH="0" baseline="0" dirty="0">
              <a:ln>
                <a:noFill/>
              </a:ln>
              <a:solidFill>
                <a:schemeClr val="tx1"/>
              </a:solidFill>
              <a:effectLst/>
              <a:latin typeface="+mn-lt"/>
            </a:endParaRPr>
          </a:p>
        </p:txBody>
      </p:sp>
      <p:cxnSp>
        <p:nvCxnSpPr>
          <p:cNvPr id="25" name="Connector: Elbow 24">
            <a:extLst>
              <a:ext uri="{FF2B5EF4-FFF2-40B4-BE49-F238E27FC236}">
                <a16:creationId xmlns:a16="http://schemas.microsoft.com/office/drawing/2014/main" id="{91BD370F-1D05-2F65-A457-09E8F9487B16}"/>
              </a:ext>
            </a:extLst>
          </p:cNvPr>
          <p:cNvCxnSpPr>
            <a:cxnSpLocks/>
            <a:stCxn id="11" idx="1"/>
            <a:endCxn id="10" idx="3"/>
          </p:cNvCxnSpPr>
          <p:nvPr/>
        </p:nvCxnSpPr>
        <p:spPr bwMode="auto">
          <a:xfrm rot="10800000">
            <a:off x="5652781" y="1440207"/>
            <a:ext cx="267012" cy="1866"/>
          </a:xfrm>
          <a:prstGeom prst="bentConnector3">
            <a:avLst>
              <a:gd name="adj1" fmla="val 50000"/>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A4EBBDE-137A-B2DF-0002-3A1BBA99007E}"/>
              </a:ext>
            </a:extLst>
          </p:cNvPr>
          <p:cNvCxnSpPr>
            <a:cxnSpLocks/>
            <a:stCxn id="9" idx="1"/>
            <a:endCxn id="12" idx="3"/>
          </p:cNvCxnSpPr>
          <p:nvPr/>
        </p:nvCxnSpPr>
        <p:spPr bwMode="auto">
          <a:xfrm flipH="1" flipV="1">
            <a:off x="5494356" y="2332130"/>
            <a:ext cx="226195" cy="3590"/>
          </a:xfrm>
          <a:prstGeom prst="line">
            <a:avLst/>
          </a:prstGeom>
          <a:ln w="19050">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33" name="Straight Connector 32">
            <a:extLst>
              <a:ext uri="{FF2B5EF4-FFF2-40B4-BE49-F238E27FC236}">
                <a16:creationId xmlns:a16="http://schemas.microsoft.com/office/drawing/2014/main" id="{4741380C-E59B-C7B5-4BA2-9E59A28DF2A1}"/>
              </a:ext>
            </a:extLst>
          </p:cNvPr>
          <p:cNvCxnSpPr>
            <a:cxnSpLocks/>
            <a:stCxn id="19" idx="1"/>
            <a:endCxn id="9" idx="3"/>
          </p:cNvCxnSpPr>
          <p:nvPr/>
        </p:nvCxnSpPr>
        <p:spPr bwMode="auto">
          <a:xfrm flipH="1">
            <a:off x="6297632" y="2330957"/>
            <a:ext cx="308073" cy="4763"/>
          </a:xfrm>
          <a:prstGeom prst="line">
            <a:avLst/>
          </a:prstGeom>
          <a:ln w="19050">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37" name="TextBox 36">
            <a:extLst>
              <a:ext uri="{FF2B5EF4-FFF2-40B4-BE49-F238E27FC236}">
                <a16:creationId xmlns:a16="http://schemas.microsoft.com/office/drawing/2014/main" id="{F5BD2831-037C-3B96-4ED5-429C92A5CC37}"/>
              </a:ext>
            </a:extLst>
          </p:cNvPr>
          <p:cNvSpPr txBox="1"/>
          <p:nvPr/>
        </p:nvSpPr>
        <p:spPr>
          <a:xfrm>
            <a:off x="809806" y="3272085"/>
            <a:ext cx="613482" cy="307777"/>
          </a:xfrm>
          <a:prstGeom prst="rect">
            <a:avLst/>
          </a:prstGeom>
          <a:noFill/>
        </p:spPr>
        <p:txBody>
          <a:bodyPr wrap="square" rtlCol="0">
            <a:spAutoFit/>
          </a:bodyPr>
          <a:lstStyle/>
          <a:p>
            <a:r>
              <a:rPr lang="en-AU" sz="1400" b="1" dirty="0">
                <a:latin typeface="+mn-lt"/>
              </a:rPr>
              <a:t>…</a:t>
            </a:r>
            <a:endParaRPr lang="en-GB" sz="1400" b="1" dirty="0">
              <a:latin typeface="+mn-lt"/>
            </a:endParaRPr>
          </a:p>
        </p:txBody>
      </p:sp>
      <p:cxnSp>
        <p:nvCxnSpPr>
          <p:cNvPr id="39" name="Straight Connector 38">
            <a:extLst>
              <a:ext uri="{FF2B5EF4-FFF2-40B4-BE49-F238E27FC236}">
                <a16:creationId xmlns:a16="http://schemas.microsoft.com/office/drawing/2014/main" id="{DDD22073-C5CF-E063-2A30-191F265E7EFE}"/>
              </a:ext>
            </a:extLst>
          </p:cNvPr>
          <p:cNvCxnSpPr>
            <a:cxnSpLocks/>
            <a:stCxn id="3" idx="3"/>
            <a:endCxn id="15" idx="0"/>
          </p:cNvCxnSpPr>
          <p:nvPr/>
        </p:nvCxnSpPr>
        <p:spPr bwMode="auto">
          <a:xfrm>
            <a:off x="2639843" y="2091607"/>
            <a:ext cx="1236541" cy="754640"/>
          </a:xfrm>
          <a:prstGeom prst="line">
            <a:avLst/>
          </a:prstGeom>
          <a:ln w="19050">
            <a:solidFill>
              <a:srgbClr val="7030A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2" name="Straight Connector 41">
            <a:extLst>
              <a:ext uri="{FF2B5EF4-FFF2-40B4-BE49-F238E27FC236}">
                <a16:creationId xmlns:a16="http://schemas.microsoft.com/office/drawing/2014/main" id="{9D5DAB1F-38EB-482E-6653-C392A1BFAC03}"/>
              </a:ext>
            </a:extLst>
          </p:cNvPr>
          <p:cNvCxnSpPr>
            <a:cxnSpLocks/>
            <a:stCxn id="4" idx="3"/>
            <a:endCxn id="15" idx="0"/>
          </p:cNvCxnSpPr>
          <p:nvPr/>
        </p:nvCxnSpPr>
        <p:spPr bwMode="auto">
          <a:xfrm flipV="1">
            <a:off x="2207619" y="2846247"/>
            <a:ext cx="1668765" cy="219092"/>
          </a:xfrm>
          <a:prstGeom prst="line">
            <a:avLst/>
          </a:prstGeom>
          <a:ln w="19050">
            <a:solidFill>
              <a:srgbClr val="7030A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45" name="Straight Connector 44">
            <a:extLst>
              <a:ext uri="{FF2B5EF4-FFF2-40B4-BE49-F238E27FC236}">
                <a16:creationId xmlns:a16="http://schemas.microsoft.com/office/drawing/2014/main" id="{51A6B067-D7B1-8804-A085-A38B1CE31C59}"/>
              </a:ext>
            </a:extLst>
          </p:cNvPr>
          <p:cNvCxnSpPr>
            <a:cxnSpLocks/>
            <a:stCxn id="13" idx="3"/>
            <a:endCxn id="15" idx="0"/>
          </p:cNvCxnSpPr>
          <p:nvPr/>
        </p:nvCxnSpPr>
        <p:spPr bwMode="auto">
          <a:xfrm flipV="1">
            <a:off x="2207618" y="2846247"/>
            <a:ext cx="1668766" cy="1014565"/>
          </a:xfrm>
          <a:prstGeom prst="line">
            <a:avLst/>
          </a:prstGeom>
          <a:ln w="19050">
            <a:solidFill>
              <a:srgbClr val="7030A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0" name="Straight Connector 49">
            <a:extLst>
              <a:ext uri="{FF2B5EF4-FFF2-40B4-BE49-F238E27FC236}">
                <a16:creationId xmlns:a16="http://schemas.microsoft.com/office/drawing/2014/main" id="{ED62DC83-F40D-D48C-00C2-E539276FC5D6}"/>
              </a:ext>
            </a:extLst>
          </p:cNvPr>
          <p:cNvCxnSpPr>
            <a:cxnSpLocks/>
            <a:stCxn id="15" idx="0"/>
            <a:endCxn id="10" idx="1"/>
          </p:cNvCxnSpPr>
          <p:nvPr/>
        </p:nvCxnSpPr>
        <p:spPr bwMode="auto">
          <a:xfrm flipV="1">
            <a:off x="3876384" y="1440207"/>
            <a:ext cx="723665" cy="1406040"/>
          </a:xfrm>
          <a:prstGeom prst="line">
            <a:avLst/>
          </a:prstGeom>
          <a:ln w="19050">
            <a:solidFill>
              <a:srgbClr val="7030A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5" name="Connector: Elbow 84">
            <a:extLst>
              <a:ext uri="{FF2B5EF4-FFF2-40B4-BE49-F238E27FC236}">
                <a16:creationId xmlns:a16="http://schemas.microsoft.com/office/drawing/2014/main" id="{A8FCA80C-D814-4465-82EC-8752B19F6C0B}"/>
              </a:ext>
            </a:extLst>
          </p:cNvPr>
          <p:cNvCxnSpPr>
            <a:cxnSpLocks/>
            <a:stCxn id="11" idx="2"/>
            <a:endCxn id="12" idx="0"/>
          </p:cNvCxnSpPr>
          <p:nvPr/>
        </p:nvCxnSpPr>
        <p:spPr bwMode="auto">
          <a:xfrm rot="5400000">
            <a:off x="5910382" y="961582"/>
            <a:ext cx="254117" cy="2126939"/>
          </a:xfrm>
          <a:prstGeom prst="bentConnector3">
            <a:avLst>
              <a:gd name="adj1" fmla="val 50000"/>
            </a:avLst>
          </a:prstGeom>
          <a:ln w="19050">
            <a:solidFill>
              <a:srgbClr val="27A4E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5" name="Freeform: Shape 94">
            <a:extLst>
              <a:ext uri="{FF2B5EF4-FFF2-40B4-BE49-F238E27FC236}">
                <a16:creationId xmlns:a16="http://schemas.microsoft.com/office/drawing/2014/main" id="{BF454235-9A24-3CDE-DCEF-58B7AEB5CBF5}"/>
              </a:ext>
            </a:extLst>
          </p:cNvPr>
          <p:cNvSpPr/>
          <p:nvPr/>
        </p:nvSpPr>
        <p:spPr bwMode="auto">
          <a:xfrm>
            <a:off x="7692887" y="2266122"/>
            <a:ext cx="467139" cy="69574"/>
          </a:xfrm>
          <a:custGeom>
            <a:avLst/>
            <a:gdLst>
              <a:gd name="connsiteX0" fmla="*/ 0 w 467139"/>
              <a:gd name="connsiteY0" fmla="*/ 69574 h 69574"/>
              <a:gd name="connsiteX1" fmla="*/ 377687 w 467139"/>
              <a:gd name="connsiteY1" fmla="*/ 39756 h 69574"/>
              <a:gd name="connsiteX2" fmla="*/ 407504 w 467139"/>
              <a:gd name="connsiteY2" fmla="*/ 29817 h 69574"/>
              <a:gd name="connsiteX3" fmla="*/ 427383 w 467139"/>
              <a:gd name="connsiteY3" fmla="*/ 9939 h 69574"/>
              <a:gd name="connsiteX4" fmla="*/ 467139 w 467139"/>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139" h="69574">
                <a:moveTo>
                  <a:pt x="0" y="69574"/>
                </a:moveTo>
                <a:cubicBezTo>
                  <a:pt x="157519" y="60308"/>
                  <a:pt x="251952" y="75680"/>
                  <a:pt x="377687" y="39756"/>
                </a:cubicBezTo>
                <a:cubicBezTo>
                  <a:pt x="387761" y="36878"/>
                  <a:pt x="397565" y="33130"/>
                  <a:pt x="407504" y="29817"/>
                </a:cubicBezTo>
                <a:cubicBezTo>
                  <a:pt x="414130" y="23191"/>
                  <a:pt x="419001" y="14130"/>
                  <a:pt x="427383" y="9939"/>
                </a:cubicBezTo>
                <a:cubicBezTo>
                  <a:pt x="439601" y="3830"/>
                  <a:pt x="467139" y="0"/>
                  <a:pt x="467139" y="0"/>
                </a:cubicBezTo>
              </a:path>
            </a:pathLst>
          </a:custGeom>
          <a:noFill/>
          <a:ln w="19050" cap="flat" cmpd="sng" algn="ctr">
            <a:solidFill>
              <a:srgbClr val="FF18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 charset="0"/>
            </a:endParaRPr>
          </a:p>
        </p:txBody>
      </p:sp>
      <p:sp>
        <p:nvSpPr>
          <p:cNvPr id="96" name="Rectangle 95">
            <a:extLst>
              <a:ext uri="{FF2B5EF4-FFF2-40B4-BE49-F238E27FC236}">
                <a16:creationId xmlns:a16="http://schemas.microsoft.com/office/drawing/2014/main" id="{BC138E14-E239-B78D-CABB-78CB3E01C5C9}"/>
              </a:ext>
            </a:extLst>
          </p:cNvPr>
          <p:cNvSpPr/>
          <p:nvPr/>
        </p:nvSpPr>
        <p:spPr bwMode="auto">
          <a:xfrm>
            <a:off x="7993073" y="2403666"/>
            <a:ext cx="469742" cy="51623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 charset="0"/>
            </a:endParaRPr>
          </a:p>
        </p:txBody>
      </p:sp>
      <p:pic>
        <p:nvPicPr>
          <p:cNvPr id="97" name="Picture 96">
            <a:extLst>
              <a:ext uri="{FF2B5EF4-FFF2-40B4-BE49-F238E27FC236}">
                <a16:creationId xmlns:a16="http://schemas.microsoft.com/office/drawing/2014/main" id="{E5BF0E71-9478-2B6E-C685-B1E485C8DA7E}"/>
              </a:ext>
            </a:extLst>
          </p:cNvPr>
          <p:cNvPicPr>
            <a:picLocks noChangeAspect="1"/>
          </p:cNvPicPr>
          <p:nvPr/>
        </p:nvPicPr>
        <p:blipFill>
          <a:blip r:embed="rId3"/>
          <a:stretch>
            <a:fillRect/>
          </a:stretch>
        </p:blipFill>
        <p:spPr>
          <a:xfrm>
            <a:off x="7956038" y="3431143"/>
            <a:ext cx="1013555" cy="1505522"/>
          </a:xfrm>
          <a:prstGeom prst="rect">
            <a:avLst/>
          </a:prstGeom>
        </p:spPr>
      </p:pic>
      <p:sp>
        <p:nvSpPr>
          <p:cNvPr id="98" name="Rectangle 97">
            <a:extLst>
              <a:ext uri="{FF2B5EF4-FFF2-40B4-BE49-F238E27FC236}">
                <a16:creationId xmlns:a16="http://schemas.microsoft.com/office/drawing/2014/main" id="{7B0E303A-319F-D6B5-660C-E081EA20FE38}"/>
              </a:ext>
            </a:extLst>
          </p:cNvPr>
          <p:cNvSpPr/>
          <p:nvPr/>
        </p:nvSpPr>
        <p:spPr bwMode="auto">
          <a:xfrm>
            <a:off x="5720551" y="4155926"/>
            <a:ext cx="577081" cy="36004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Filter</a:t>
            </a:r>
            <a:endParaRPr kumimoji="0" lang="en-GB" sz="1400" b="0" i="0" u="none" strike="noStrike" cap="none" normalizeH="0" baseline="0" dirty="0">
              <a:ln>
                <a:noFill/>
              </a:ln>
              <a:solidFill>
                <a:schemeClr val="tx1"/>
              </a:solidFill>
              <a:effectLst/>
              <a:latin typeface="+mn-lt"/>
            </a:endParaRPr>
          </a:p>
        </p:txBody>
      </p:sp>
      <p:sp>
        <p:nvSpPr>
          <p:cNvPr id="99" name="Rectangle 98">
            <a:extLst>
              <a:ext uri="{FF2B5EF4-FFF2-40B4-BE49-F238E27FC236}">
                <a16:creationId xmlns:a16="http://schemas.microsoft.com/office/drawing/2014/main" id="{462220DB-1CA3-FB09-2A35-769988F9C1F9}"/>
              </a:ext>
            </a:extLst>
          </p:cNvPr>
          <p:cNvSpPr/>
          <p:nvPr/>
        </p:nvSpPr>
        <p:spPr bwMode="auto">
          <a:xfrm>
            <a:off x="4600049" y="3285434"/>
            <a:ext cx="1052732" cy="51042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IP router and switch</a:t>
            </a:r>
            <a:endParaRPr kumimoji="0" lang="en-GB" sz="1400" b="0" i="0" u="none" strike="noStrike" cap="none" normalizeH="0" baseline="0" dirty="0">
              <a:ln>
                <a:noFill/>
              </a:ln>
              <a:solidFill>
                <a:schemeClr val="tx1"/>
              </a:solidFill>
              <a:effectLst/>
              <a:latin typeface="+mn-lt"/>
            </a:endParaRPr>
          </a:p>
        </p:txBody>
      </p:sp>
      <p:sp>
        <p:nvSpPr>
          <p:cNvPr id="100" name="Rectangle 99">
            <a:extLst>
              <a:ext uri="{FF2B5EF4-FFF2-40B4-BE49-F238E27FC236}">
                <a16:creationId xmlns:a16="http://schemas.microsoft.com/office/drawing/2014/main" id="{59A0DD1C-FF4F-9D30-CBF6-17233CF88970}"/>
              </a:ext>
            </a:extLst>
          </p:cNvPr>
          <p:cNvSpPr/>
          <p:nvPr/>
        </p:nvSpPr>
        <p:spPr bwMode="auto">
          <a:xfrm>
            <a:off x="5919793" y="3185407"/>
            <a:ext cx="2362232" cy="71281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PC unit with ODR software</a:t>
            </a:r>
          </a:p>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mn-lt"/>
              </a:rPr>
              <a:t>EDI</a:t>
            </a:r>
          </a:p>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chemeClr val="tx1"/>
                </a:solidFill>
                <a:effectLst/>
                <a:latin typeface="+mn-lt"/>
              </a:rPr>
              <a:t>Monitoring</a:t>
            </a:r>
            <a:endParaRPr kumimoji="0" lang="en-GB" sz="1400" b="0" i="0" u="none" strike="noStrike" cap="none" normalizeH="0" baseline="0" dirty="0">
              <a:ln>
                <a:noFill/>
              </a:ln>
              <a:solidFill>
                <a:schemeClr val="tx1"/>
              </a:solidFill>
              <a:effectLst/>
              <a:latin typeface="+mn-lt"/>
            </a:endParaRPr>
          </a:p>
        </p:txBody>
      </p:sp>
      <p:sp>
        <p:nvSpPr>
          <p:cNvPr id="101" name="Rectangle 100">
            <a:extLst>
              <a:ext uri="{FF2B5EF4-FFF2-40B4-BE49-F238E27FC236}">
                <a16:creationId xmlns:a16="http://schemas.microsoft.com/office/drawing/2014/main" id="{039323CE-A59A-D013-28F6-CBB70BB485A9}"/>
              </a:ext>
            </a:extLst>
          </p:cNvPr>
          <p:cNvSpPr/>
          <p:nvPr/>
        </p:nvSpPr>
        <p:spPr bwMode="auto">
          <a:xfrm>
            <a:off x="4453584" y="4152336"/>
            <a:ext cx="1040772" cy="36004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Modulator</a:t>
            </a:r>
            <a:endParaRPr kumimoji="0" lang="en-GB" sz="1400" b="0" i="0" u="none" strike="noStrike" cap="none" normalizeH="0" baseline="0" dirty="0">
              <a:ln>
                <a:noFill/>
              </a:ln>
              <a:solidFill>
                <a:schemeClr val="tx1"/>
              </a:solidFill>
              <a:effectLst/>
              <a:latin typeface="+mn-lt"/>
            </a:endParaRPr>
          </a:p>
        </p:txBody>
      </p:sp>
      <p:sp>
        <p:nvSpPr>
          <p:cNvPr id="102" name="Rectangle: Rounded Corners 101">
            <a:extLst>
              <a:ext uri="{FF2B5EF4-FFF2-40B4-BE49-F238E27FC236}">
                <a16:creationId xmlns:a16="http://schemas.microsoft.com/office/drawing/2014/main" id="{DECBC2D8-35BE-4AB5-03EB-CFBF563ED67A}"/>
              </a:ext>
            </a:extLst>
          </p:cNvPr>
          <p:cNvSpPr/>
          <p:nvPr/>
        </p:nvSpPr>
        <p:spPr bwMode="auto">
          <a:xfrm>
            <a:off x="4314808" y="3121659"/>
            <a:ext cx="4696229" cy="1836782"/>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 charset="0"/>
            </a:endParaRPr>
          </a:p>
        </p:txBody>
      </p:sp>
      <p:sp>
        <p:nvSpPr>
          <p:cNvPr id="103" name="TextBox 102">
            <a:extLst>
              <a:ext uri="{FF2B5EF4-FFF2-40B4-BE49-F238E27FC236}">
                <a16:creationId xmlns:a16="http://schemas.microsoft.com/office/drawing/2014/main" id="{7141DEB0-C7E2-8275-D281-54604BA680C3}"/>
              </a:ext>
            </a:extLst>
          </p:cNvPr>
          <p:cNvSpPr txBox="1"/>
          <p:nvPr/>
        </p:nvSpPr>
        <p:spPr>
          <a:xfrm>
            <a:off x="5494356" y="4650664"/>
            <a:ext cx="2299537" cy="307777"/>
          </a:xfrm>
          <a:prstGeom prst="rect">
            <a:avLst/>
          </a:prstGeom>
          <a:noFill/>
        </p:spPr>
        <p:txBody>
          <a:bodyPr wrap="square" rtlCol="0">
            <a:spAutoFit/>
          </a:bodyPr>
          <a:lstStyle/>
          <a:p>
            <a:r>
              <a:rPr lang="en-AU" sz="1400" dirty="0">
                <a:latin typeface="+mn-lt"/>
              </a:rPr>
              <a:t>SFN transmitter site</a:t>
            </a:r>
            <a:endParaRPr lang="en-GB" sz="1400" dirty="0">
              <a:latin typeface="+mn-lt"/>
            </a:endParaRPr>
          </a:p>
        </p:txBody>
      </p:sp>
      <p:cxnSp>
        <p:nvCxnSpPr>
          <p:cNvPr id="105" name="Connector: Elbow 104">
            <a:extLst>
              <a:ext uri="{FF2B5EF4-FFF2-40B4-BE49-F238E27FC236}">
                <a16:creationId xmlns:a16="http://schemas.microsoft.com/office/drawing/2014/main" id="{F5BE8D3E-C988-0792-C9FD-AF72C3C29F56}"/>
              </a:ext>
            </a:extLst>
          </p:cNvPr>
          <p:cNvCxnSpPr>
            <a:cxnSpLocks/>
            <a:stCxn id="100" idx="1"/>
            <a:endCxn id="99" idx="3"/>
          </p:cNvCxnSpPr>
          <p:nvPr/>
        </p:nvCxnSpPr>
        <p:spPr bwMode="auto">
          <a:xfrm rot="10800000">
            <a:off x="5652781" y="3540645"/>
            <a:ext cx="267012" cy="1168"/>
          </a:xfrm>
          <a:prstGeom prst="bentConnector3">
            <a:avLst>
              <a:gd name="adj1" fmla="val 50000"/>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4F99BEBC-9703-D73D-6618-3DA6B7ED3B4C}"/>
              </a:ext>
            </a:extLst>
          </p:cNvPr>
          <p:cNvCxnSpPr>
            <a:cxnSpLocks/>
            <a:stCxn id="98" idx="1"/>
            <a:endCxn id="101" idx="3"/>
          </p:cNvCxnSpPr>
          <p:nvPr/>
        </p:nvCxnSpPr>
        <p:spPr bwMode="auto">
          <a:xfrm flipH="1" flipV="1">
            <a:off x="5494356" y="4332356"/>
            <a:ext cx="226195" cy="3590"/>
          </a:xfrm>
          <a:prstGeom prst="line">
            <a:avLst/>
          </a:prstGeom>
          <a:ln w="19050">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7" name="Straight Connector 106">
            <a:extLst>
              <a:ext uri="{FF2B5EF4-FFF2-40B4-BE49-F238E27FC236}">
                <a16:creationId xmlns:a16="http://schemas.microsoft.com/office/drawing/2014/main" id="{7C927372-F778-7D03-57B2-449DC6398A17}"/>
              </a:ext>
            </a:extLst>
          </p:cNvPr>
          <p:cNvCxnSpPr>
            <a:cxnSpLocks/>
            <a:stCxn id="104" idx="1"/>
            <a:endCxn id="98" idx="3"/>
          </p:cNvCxnSpPr>
          <p:nvPr/>
        </p:nvCxnSpPr>
        <p:spPr bwMode="auto">
          <a:xfrm flipH="1">
            <a:off x="6297632" y="4331183"/>
            <a:ext cx="308073" cy="4763"/>
          </a:xfrm>
          <a:prstGeom prst="line">
            <a:avLst/>
          </a:prstGeom>
          <a:ln w="19050">
            <a:solidFill>
              <a:srgbClr val="FF000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8" name="Connector: Elbow 107">
            <a:extLst>
              <a:ext uri="{FF2B5EF4-FFF2-40B4-BE49-F238E27FC236}">
                <a16:creationId xmlns:a16="http://schemas.microsoft.com/office/drawing/2014/main" id="{050AB59A-9587-C594-6876-5F08C48C9286}"/>
              </a:ext>
            </a:extLst>
          </p:cNvPr>
          <p:cNvCxnSpPr>
            <a:cxnSpLocks/>
            <a:stCxn id="100" idx="2"/>
            <a:endCxn id="101" idx="0"/>
          </p:cNvCxnSpPr>
          <p:nvPr/>
        </p:nvCxnSpPr>
        <p:spPr bwMode="auto">
          <a:xfrm rot="5400000">
            <a:off x="5910382" y="2961808"/>
            <a:ext cx="254117" cy="2126939"/>
          </a:xfrm>
          <a:prstGeom prst="bentConnector3">
            <a:avLst>
              <a:gd name="adj1" fmla="val 50000"/>
            </a:avLst>
          </a:prstGeom>
          <a:ln w="19050">
            <a:solidFill>
              <a:srgbClr val="27A4E8"/>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9" name="Freeform: Shape 108">
            <a:extLst>
              <a:ext uri="{FF2B5EF4-FFF2-40B4-BE49-F238E27FC236}">
                <a16:creationId xmlns:a16="http://schemas.microsoft.com/office/drawing/2014/main" id="{A64DB977-28C0-BFD5-BD1E-42A1D2F04ABE}"/>
              </a:ext>
            </a:extLst>
          </p:cNvPr>
          <p:cNvSpPr/>
          <p:nvPr/>
        </p:nvSpPr>
        <p:spPr bwMode="auto">
          <a:xfrm>
            <a:off x="7692887" y="4266348"/>
            <a:ext cx="467139" cy="69574"/>
          </a:xfrm>
          <a:custGeom>
            <a:avLst/>
            <a:gdLst>
              <a:gd name="connsiteX0" fmla="*/ 0 w 467139"/>
              <a:gd name="connsiteY0" fmla="*/ 69574 h 69574"/>
              <a:gd name="connsiteX1" fmla="*/ 377687 w 467139"/>
              <a:gd name="connsiteY1" fmla="*/ 39756 h 69574"/>
              <a:gd name="connsiteX2" fmla="*/ 407504 w 467139"/>
              <a:gd name="connsiteY2" fmla="*/ 29817 h 69574"/>
              <a:gd name="connsiteX3" fmla="*/ 427383 w 467139"/>
              <a:gd name="connsiteY3" fmla="*/ 9939 h 69574"/>
              <a:gd name="connsiteX4" fmla="*/ 467139 w 467139"/>
              <a:gd name="connsiteY4" fmla="*/ 0 h 69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139" h="69574">
                <a:moveTo>
                  <a:pt x="0" y="69574"/>
                </a:moveTo>
                <a:cubicBezTo>
                  <a:pt x="157519" y="60308"/>
                  <a:pt x="251952" y="75680"/>
                  <a:pt x="377687" y="39756"/>
                </a:cubicBezTo>
                <a:cubicBezTo>
                  <a:pt x="387761" y="36878"/>
                  <a:pt x="397565" y="33130"/>
                  <a:pt x="407504" y="29817"/>
                </a:cubicBezTo>
                <a:cubicBezTo>
                  <a:pt x="414130" y="23191"/>
                  <a:pt x="419001" y="14130"/>
                  <a:pt x="427383" y="9939"/>
                </a:cubicBezTo>
                <a:cubicBezTo>
                  <a:pt x="439601" y="3830"/>
                  <a:pt x="467139" y="0"/>
                  <a:pt x="467139" y="0"/>
                </a:cubicBezTo>
              </a:path>
            </a:pathLst>
          </a:custGeom>
          <a:noFill/>
          <a:ln w="19050" cap="flat" cmpd="sng" algn="ctr">
            <a:solidFill>
              <a:srgbClr val="FF182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 charset="0"/>
            </a:endParaRPr>
          </a:p>
        </p:txBody>
      </p:sp>
      <p:sp>
        <p:nvSpPr>
          <p:cNvPr id="110" name="Rectangle 109">
            <a:extLst>
              <a:ext uri="{FF2B5EF4-FFF2-40B4-BE49-F238E27FC236}">
                <a16:creationId xmlns:a16="http://schemas.microsoft.com/office/drawing/2014/main" id="{9A85D537-C4A3-943F-98CA-A449216DA67F}"/>
              </a:ext>
            </a:extLst>
          </p:cNvPr>
          <p:cNvSpPr/>
          <p:nvPr/>
        </p:nvSpPr>
        <p:spPr bwMode="auto">
          <a:xfrm>
            <a:off x="7308304" y="4350854"/>
            <a:ext cx="1154511" cy="51623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6" charset="0"/>
            </a:endParaRPr>
          </a:p>
        </p:txBody>
      </p:sp>
      <p:sp>
        <p:nvSpPr>
          <p:cNvPr id="104" name="Rectangle 103">
            <a:extLst>
              <a:ext uri="{FF2B5EF4-FFF2-40B4-BE49-F238E27FC236}">
                <a16:creationId xmlns:a16="http://schemas.microsoft.com/office/drawing/2014/main" id="{A58BAE82-3E54-5723-7B15-07DC19575E45}"/>
              </a:ext>
            </a:extLst>
          </p:cNvPr>
          <p:cNvSpPr/>
          <p:nvPr/>
        </p:nvSpPr>
        <p:spPr bwMode="auto">
          <a:xfrm>
            <a:off x="6605705" y="4151163"/>
            <a:ext cx="1079295" cy="36004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latin typeface="+mn-lt"/>
              </a:rPr>
              <a:t>Transmitter</a:t>
            </a:r>
            <a:endParaRPr kumimoji="0" lang="en-GB" sz="1400" b="0" i="0" u="none" strike="noStrike" cap="none" normalizeH="0" baseline="0" dirty="0">
              <a:ln>
                <a:noFill/>
              </a:ln>
              <a:solidFill>
                <a:schemeClr val="tx1"/>
              </a:solidFill>
              <a:effectLst/>
              <a:latin typeface="+mn-lt"/>
            </a:endParaRPr>
          </a:p>
        </p:txBody>
      </p:sp>
      <p:cxnSp>
        <p:nvCxnSpPr>
          <p:cNvPr id="114" name="Straight Connector 113">
            <a:extLst>
              <a:ext uri="{FF2B5EF4-FFF2-40B4-BE49-F238E27FC236}">
                <a16:creationId xmlns:a16="http://schemas.microsoft.com/office/drawing/2014/main" id="{FF36BEE6-1DBB-1868-6C6E-5FB3842C2D38}"/>
              </a:ext>
            </a:extLst>
          </p:cNvPr>
          <p:cNvCxnSpPr>
            <a:cxnSpLocks/>
            <a:stCxn id="15" idx="0"/>
            <a:endCxn id="99" idx="1"/>
          </p:cNvCxnSpPr>
          <p:nvPr/>
        </p:nvCxnSpPr>
        <p:spPr bwMode="auto">
          <a:xfrm>
            <a:off x="3876384" y="2846247"/>
            <a:ext cx="723665" cy="694398"/>
          </a:xfrm>
          <a:prstGeom prst="line">
            <a:avLst/>
          </a:prstGeom>
          <a:ln w="19050">
            <a:solidFill>
              <a:srgbClr val="7030A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19" name="Straight Connector 118">
            <a:extLst>
              <a:ext uri="{FF2B5EF4-FFF2-40B4-BE49-F238E27FC236}">
                <a16:creationId xmlns:a16="http://schemas.microsoft.com/office/drawing/2014/main" id="{83A0CFB2-ADF5-D920-BD7F-4330FA30687C}"/>
              </a:ext>
            </a:extLst>
          </p:cNvPr>
          <p:cNvCxnSpPr>
            <a:cxnSpLocks/>
          </p:cNvCxnSpPr>
          <p:nvPr/>
        </p:nvCxnSpPr>
        <p:spPr bwMode="auto">
          <a:xfrm flipV="1">
            <a:off x="3876384" y="1447811"/>
            <a:ext cx="723665" cy="1380362"/>
          </a:xfrm>
          <a:prstGeom prst="line">
            <a:avLst/>
          </a:prstGeom>
          <a:ln w="19050">
            <a:solidFill>
              <a:srgbClr val="7030A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125" name="Rectangle: Rounded Corners 124">
            <a:extLst>
              <a:ext uri="{FF2B5EF4-FFF2-40B4-BE49-F238E27FC236}">
                <a16:creationId xmlns:a16="http://schemas.microsoft.com/office/drawing/2014/main" id="{3FDD9AA5-D45E-1DB4-E2BC-80EB5A883E4B}"/>
              </a:ext>
            </a:extLst>
          </p:cNvPr>
          <p:cNvSpPr/>
          <p:nvPr/>
        </p:nvSpPr>
        <p:spPr bwMode="auto">
          <a:xfrm>
            <a:off x="235124" y="2796773"/>
            <a:ext cx="2096646" cy="534431"/>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 charset="0"/>
            </a:endParaRPr>
          </a:p>
        </p:txBody>
      </p:sp>
      <p:sp>
        <p:nvSpPr>
          <p:cNvPr id="126" name="Rectangle: Rounded Corners 125">
            <a:extLst>
              <a:ext uri="{FF2B5EF4-FFF2-40B4-BE49-F238E27FC236}">
                <a16:creationId xmlns:a16="http://schemas.microsoft.com/office/drawing/2014/main" id="{95CFCB7A-65AA-6C59-56D1-A7EA702938E7}"/>
              </a:ext>
            </a:extLst>
          </p:cNvPr>
          <p:cNvSpPr/>
          <p:nvPr/>
        </p:nvSpPr>
        <p:spPr bwMode="auto">
          <a:xfrm>
            <a:off x="236797" y="1851670"/>
            <a:ext cx="2528237" cy="530204"/>
          </a:xfrm>
          <a:prstGeom prst="roundRect">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Times" pitchFamily="6" charset="0"/>
            </a:endParaRPr>
          </a:p>
        </p:txBody>
      </p:sp>
      <p:sp>
        <p:nvSpPr>
          <p:cNvPr id="127" name="TextBox 126">
            <a:extLst>
              <a:ext uri="{FF2B5EF4-FFF2-40B4-BE49-F238E27FC236}">
                <a16:creationId xmlns:a16="http://schemas.microsoft.com/office/drawing/2014/main" id="{5D9F3709-39B6-9730-65AF-D9705427B750}"/>
              </a:ext>
            </a:extLst>
          </p:cNvPr>
          <p:cNvSpPr txBox="1"/>
          <p:nvPr/>
        </p:nvSpPr>
        <p:spPr>
          <a:xfrm>
            <a:off x="808534" y="2381874"/>
            <a:ext cx="613482" cy="307777"/>
          </a:xfrm>
          <a:prstGeom prst="rect">
            <a:avLst/>
          </a:prstGeom>
          <a:noFill/>
        </p:spPr>
        <p:txBody>
          <a:bodyPr wrap="square" rtlCol="0">
            <a:spAutoFit/>
          </a:bodyPr>
          <a:lstStyle/>
          <a:p>
            <a:r>
              <a:rPr lang="en-AU" sz="1400" b="1" dirty="0">
                <a:latin typeface="+mn-lt"/>
              </a:rPr>
              <a:t>…</a:t>
            </a:r>
            <a:endParaRPr lang="en-GB" sz="1400" b="1" dirty="0">
              <a:latin typeface="+mn-lt"/>
            </a:endParaRPr>
          </a:p>
        </p:txBody>
      </p:sp>
    </p:spTree>
    <p:extLst>
      <p:ext uri="{BB962C8B-B14F-4D97-AF65-F5344CB8AC3E}">
        <p14:creationId xmlns:p14="http://schemas.microsoft.com/office/powerpoint/2010/main" val="555525840"/>
      </p:ext>
    </p:extLst>
  </p:cSld>
  <p:clrMapOvr>
    <a:masterClrMapping/>
  </p:clrMapOvr>
</p:sld>
</file>

<file path=ppt/theme/theme1.xml><?xml version="1.0" encoding="utf-8"?>
<a:theme xmlns:a="http://schemas.openxmlformats.org/drawingml/2006/main" name="Blank Presentation">
  <a:themeElements>
    <a:clrScheme name="Custom 23">
      <a:dk1>
        <a:srgbClr val="000000"/>
      </a:dk1>
      <a:lt1>
        <a:srgbClr val="FFFFFF"/>
      </a:lt1>
      <a:dk2>
        <a:srgbClr val="000000"/>
      </a:dk2>
      <a:lt2>
        <a:srgbClr val="868686"/>
      </a:lt2>
      <a:accent1>
        <a:srgbClr val="86DD24"/>
      </a:accent1>
      <a:accent2>
        <a:srgbClr val="00BDD2"/>
      </a:accent2>
      <a:accent3>
        <a:srgbClr val="00BDD2"/>
      </a:accent3>
      <a:accent4>
        <a:srgbClr val="86DD24"/>
      </a:accent4>
      <a:accent5>
        <a:srgbClr val="868686"/>
      </a:accent5>
      <a:accent6>
        <a:srgbClr val="000000"/>
      </a:accent6>
      <a:hlink>
        <a:srgbClr val="86DD24"/>
      </a:hlink>
      <a:folHlink>
        <a:srgbClr val="00BDD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135328</TotalTime>
  <Words>1783</Words>
  <Application>Microsoft Office PowerPoint</Application>
  <PresentationFormat>On-screen Show (16:9)</PresentationFormat>
  <Paragraphs>246</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Droid Sans</vt:lpstr>
      <vt:lpstr>inherit</vt:lpstr>
      <vt:lpstr>Times</vt:lpstr>
      <vt:lpstr>Wingdings</vt:lpstr>
      <vt:lpstr>Blank Presentation</vt:lpstr>
      <vt:lpstr>ABU DBS 2023 – WorldDAB workshop</vt:lpstr>
      <vt:lpstr>ABU DBS 2023 - WorldDAB workshop</vt:lpstr>
      <vt:lpstr>What is SS-DAB?</vt:lpstr>
      <vt:lpstr>A bit of history</vt:lpstr>
      <vt:lpstr>A bit of history</vt:lpstr>
      <vt:lpstr>Where, how and why?</vt:lpstr>
      <vt:lpstr>In the UK</vt:lpstr>
      <vt:lpstr>In the UK</vt:lpstr>
      <vt:lpstr>System architecture</vt:lpstr>
      <vt:lpstr>Examples</vt:lpstr>
      <vt:lpstr>System trade-offs</vt:lpstr>
      <vt:lpstr>Licensing, coverage and cost</vt:lpstr>
      <vt:lpstr>Licensing, coverage and cost</vt:lpstr>
      <vt:lpstr>Support</vt:lpstr>
      <vt:lpstr>Support</vt:lpstr>
      <vt:lpstr>Support</vt:lpstr>
      <vt:lpstr>Conclusions</vt:lpstr>
      <vt:lpstr>PowerPoint Presentation</vt:lpstr>
    </vt:vector>
  </TitlesOfParts>
  <Company>300million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Davies</dc:creator>
  <cp:lastModifiedBy>Les Sabel</cp:lastModifiedBy>
  <cp:revision>1118</cp:revision>
  <cp:lastPrinted>2017-11-02T14:10:51Z</cp:lastPrinted>
  <dcterms:created xsi:type="dcterms:W3CDTF">2016-12-05T13:07:22Z</dcterms:created>
  <dcterms:modified xsi:type="dcterms:W3CDTF">2023-03-05T05:52:28Z</dcterms:modified>
</cp:coreProperties>
</file>